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60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4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308" r:id="rId24"/>
    <p:sldId id="286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7" r:id="rId46"/>
    <p:sldId id="306" r:id="rId47"/>
    <p:sldId id="261" r:id="rId4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FF43"/>
    <a:srgbClr val="1403F3"/>
    <a:srgbClr val="8BC4C7"/>
    <a:srgbClr val="1DCCEF"/>
    <a:srgbClr val="FFDE75"/>
    <a:srgbClr val="19CFF3"/>
    <a:srgbClr val="33333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33" cy="7203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3BF4D-049F-4669-ADC7-C2E8E185182F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0F862-D88B-4832-B31D-85C2BED4AAB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5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E0325-6626-4360-8FCB-E423CB28FBE6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988FC-6122-4A62-95EE-BDFFF58111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9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9D03A-5FBF-4FBE-B903-20C27CB879D2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47E6BF-6E01-4DCD-8404-3CA8A8A5E96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1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BE110-2910-4155-AA42-3611E96625CE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9D76F-0C6C-4E71-A73A-862A73444F7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4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75F7B-9042-4C64-A314-B956EECE8547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6FFF9-4893-43B5-A85B-D28957840BD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0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9663C-1AF7-4EE1-B769-A6ED810447EA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96918-D45D-4B75-B799-A98E77139D0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2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AD65C-4AED-473A-AC0E-0BD220118138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DD4E1-82BC-476B-BE54-8D9D8C187C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6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48DC8-650F-4A6C-BDB0-7172902B617E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4D74D-726D-4AEC-ACF5-0A67ACFA62E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82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006CE-ABF2-454F-93E0-652CDA7B6A45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A576F-0624-465D-B4A4-DF23E061139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9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CD9C9-5083-4791-B22C-F592F7D24FEB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D8B1E-0A70-4816-8A0F-D6EA0294FC5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4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32A91-BC0B-46DE-8A43-6F29BDEE0FC5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DEB80-90FB-4E49-B106-1CEC489D345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5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4AE7DE20-1BCE-4229-8938-4DC861B45895}" type="datetime1">
              <a:rPr lang="zh-CN" altLang="en-US"/>
              <a:pPr>
                <a:defRPr/>
              </a:pPr>
              <a:t>2014/12/5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81E2DB88-198C-455E-93C4-3380568257E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5.png"/><Relationship Id="rId10" Type="http://schemas.openxmlformats.org/officeDocument/2006/relationships/image" Target="../media/image86.png"/><Relationship Id="rId4" Type="http://schemas.openxmlformats.org/officeDocument/2006/relationships/image" Target="../media/image13.png"/><Relationship Id="rId9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同心圆 10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051" name="同心圆 3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" name="同心圆 4"/>
          <p:cNvSpPr>
            <a:spLocks noChangeArrowheads="1"/>
          </p:cNvSpPr>
          <p:nvPr/>
        </p:nvSpPr>
        <p:spPr bwMode="auto">
          <a:xfrm>
            <a:off x="-576263" y="4643438"/>
            <a:ext cx="1157288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3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4" name="同心圆 6"/>
          <p:cNvSpPr>
            <a:spLocks noChangeArrowheads="1"/>
          </p:cNvSpPr>
          <p:nvPr/>
        </p:nvSpPr>
        <p:spPr bwMode="auto">
          <a:xfrm>
            <a:off x="285750" y="2071688"/>
            <a:ext cx="444500" cy="4445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5" name="同心圆 7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6" name="同心圆 8"/>
          <p:cNvSpPr>
            <a:spLocks noChangeArrowheads="1"/>
          </p:cNvSpPr>
          <p:nvPr/>
        </p:nvSpPr>
        <p:spPr bwMode="auto">
          <a:xfrm>
            <a:off x="1071563" y="235743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7" name="同心圆 9"/>
          <p:cNvSpPr>
            <a:spLocks noChangeArrowheads="1"/>
          </p:cNvSpPr>
          <p:nvPr/>
        </p:nvSpPr>
        <p:spPr bwMode="auto">
          <a:xfrm>
            <a:off x="2000250" y="2127250"/>
            <a:ext cx="730250" cy="7302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8" name="同心圆 11"/>
          <p:cNvSpPr>
            <a:spLocks noChangeArrowheads="1"/>
          </p:cNvSpPr>
          <p:nvPr/>
        </p:nvSpPr>
        <p:spPr bwMode="auto">
          <a:xfrm>
            <a:off x="2071688" y="3143250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9" name="同心圆 12"/>
          <p:cNvSpPr>
            <a:spLocks noChangeArrowheads="1"/>
          </p:cNvSpPr>
          <p:nvPr/>
        </p:nvSpPr>
        <p:spPr bwMode="auto">
          <a:xfrm>
            <a:off x="1714500" y="4071938"/>
            <a:ext cx="1016000" cy="1016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802" y="10800"/>
                </a:moveTo>
                <a:cubicBezTo>
                  <a:pt x="2802" y="15217"/>
                  <a:pt x="6383" y="18798"/>
                  <a:pt x="10800" y="18798"/>
                </a:cubicBezTo>
                <a:cubicBezTo>
                  <a:pt x="15217" y="18798"/>
                  <a:pt x="18798" y="15217"/>
                  <a:pt x="18798" y="10800"/>
                </a:cubicBezTo>
                <a:cubicBezTo>
                  <a:pt x="18798" y="6383"/>
                  <a:pt x="15217" y="2802"/>
                  <a:pt x="10800" y="2802"/>
                </a:cubicBezTo>
                <a:cubicBezTo>
                  <a:pt x="6383" y="2802"/>
                  <a:pt x="2802" y="6383"/>
                  <a:pt x="2802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0" name="同心圆 13"/>
          <p:cNvSpPr>
            <a:spLocks noChangeArrowheads="1"/>
          </p:cNvSpPr>
          <p:nvPr/>
        </p:nvSpPr>
        <p:spPr bwMode="auto">
          <a:xfrm>
            <a:off x="928688" y="5429250"/>
            <a:ext cx="1428750" cy="1428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1" name="同心圆 14"/>
          <p:cNvSpPr>
            <a:spLocks noChangeArrowheads="1"/>
          </p:cNvSpPr>
          <p:nvPr/>
        </p:nvSpPr>
        <p:spPr bwMode="auto">
          <a:xfrm>
            <a:off x="1285875" y="6429375"/>
            <a:ext cx="214313" cy="2143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2" name="同心圆 15"/>
          <p:cNvSpPr>
            <a:spLocks noChangeArrowheads="1"/>
          </p:cNvSpPr>
          <p:nvPr/>
        </p:nvSpPr>
        <p:spPr bwMode="auto">
          <a:xfrm>
            <a:off x="2428875" y="1214438"/>
            <a:ext cx="730250" cy="7302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3" name="同心圆 18"/>
          <p:cNvSpPr>
            <a:spLocks noChangeArrowheads="1"/>
          </p:cNvSpPr>
          <p:nvPr/>
        </p:nvSpPr>
        <p:spPr bwMode="auto">
          <a:xfrm>
            <a:off x="3214688" y="785813"/>
            <a:ext cx="714375" cy="714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4" name="同心圆 19"/>
          <p:cNvSpPr>
            <a:spLocks noChangeArrowheads="1"/>
          </p:cNvSpPr>
          <p:nvPr/>
        </p:nvSpPr>
        <p:spPr bwMode="auto">
          <a:xfrm>
            <a:off x="7072313" y="5214938"/>
            <a:ext cx="928687" cy="9286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5" name="同心圆 20"/>
          <p:cNvSpPr>
            <a:spLocks noChangeArrowheads="1"/>
          </p:cNvSpPr>
          <p:nvPr/>
        </p:nvSpPr>
        <p:spPr bwMode="auto">
          <a:xfrm>
            <a:off x="5715000" y="4429125"/>
            <a:ext cx="785813" cy="785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6" name="同心圆 21"/>
          <p:cNvSpPr>
            <a:spLocks noChangeArrowheads="1"/>
          </p:cNvSpPr>
          <p:nvPr/>
        </p:nvSpPr>
        <p:spPr bwMode="auto">
          <a:xfrm>
            <a:off x="5357813" y="5500688"/>
            <a:ext cx="515937" cy="5159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7" name="同心圆 22"/>
          <p:cNvSpPr>
            <a:spLocks noChangeArrowheads="1"/>
          </p:cNvSpPr>
          <p:nvPr/>
        </p:nvSpPr>
        <p:spPr bwMode="auto">
          <a:xfrm>
            <a:off x="4643438" y="6413500"/>
            <a:ext cx="444500" cy="4445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8" name="同心圆 23"/>
          <p:cNvSpPr>
            <a:spLocks noChangeArrowheads="1"/>
          </p:cNvSpPr>
          <p:nvPr/>
        </p:nvSpPr>
        <p:spPr bwMode="auto">
          <a:xfrm>
            <a:off x="3786188" y="5911850"/>
            <a:ext cx="946150" cy="946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9" name="同心圆 24"/>
          <p:cNvSpPr>
            <a:spLocks noChangeArrowheads="1"/>
          </p:cNvSpPr>
          <p:nvPr/>
        </p:nvSpPr>
        <p:spPr bwMode="auto">
          <a:xfrm>
            <a:off x="3500438" y="6429375"/>
            <a:ext cx="714375" cy="714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802" y="10800"/>
                </a:moveTo>
                <a:cubicBezTo>
                  <a:pt x="2802" y="15217"/>
                  <a:pt x="6383" y="18798"/>
                  <a:pt x="10800" y="18798"/>
                </a:cubicBezTo>
                <a:cubicBezTo>
                  <a:pt x="15217" y="18798"/>
                  <a:pt x="18798" y="15217"/>
                  <a:pt x="18798" y="10800"/>
                </a:cubicBezTo>
                <a:cubicBezTo>
                  <a:pt x="18798" y="6383"/>
                  <a:pt x="15217" y="2802"/>
                  <a:pt x="10800" y="2802"/>
                </a:cubicBezTo>
                <a:cubicBezTo>
                  <a:pt x="6383" y="2802"/>
                  <a:pt x="2802" y="6383"/>
                  <a:pt x="2802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70" name="同心圆 26"/>
          <p:cNvSpPr>
            <a:spLocks noChangeArrowheads="1"/>
          </p:cNvSpPr>
          <p:nvPr/>
        </p:nvSpPr>
        <p:spPr bwMode="auto">
          <a:xfrm>
            <a:off x="2357438" y="5786438"/>
            <a:ext cx="1357312" cy="13573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071" name="同心圆 27"/>
          <p:cNvSpPr>
            <a:spLocks noChangeArrowheads="1"/>
          </p:cNvSpPr>
          <p:nvPr/>
        </p:nvSpPr>
        <p:spPr bwMode="auto">
          <a:xfrm>
            <a:off x="2428875" y="5214938"/>
            <a:ext cx="928688" cy="9286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72" name="椭圆 28"/>
          <p:cNvSpPr>
            <a:spLocks noChangeArrowheads="1"/>
          </p:cNvSpPr>
          <p:nvPr/>
        </p:nvSpPr>
        <p:spPr bwMode="auto">
          <a:xfrm>
            <a:off x="0" y="3214688"/>
            <a:ext cx="357188" cy="3571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73" name="椭圆 29"/>
          <p:cNvSpPr>
            <a:spLocks noChangeArrowheads="1"/>
          </p:cNvSpPr>
          <p:nvPr/>
        </p:nvSpPr>
        <p:spPr bwMode="auto">
          <a:xfrm>
            <a:off x="3286125" y="3500438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74" name="椭圆 30"/>
          <p:cNvSpPr>
            <a:spLocks noChangeArrowheads="1"/>
          </p:cNvSpPr>
          <p:nvPr/>
        </p:nvSpPr>
        <p:spPr bwMode="auto">
          <a:xfrm>
            <a:off x="2357438" y="4786313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75" name="椭圆 31"/>
          <p:cNvSpPr>
            <a:spLocks noChangeArrowheads="1"/>
          </p:cNvSpPr>
          <p:nvPr/>
        </p:nvSpPr>
        <p:spPr bwMode="auto">
          <a:xfrm>
            <a:off x="4143375" y="5857875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76" name="椭圆 32"/>
          <p:cNvSpPr>
            <a:spLocks noChangeArrowheads="1"/>
          </p:cNvSpPr>
          <p:nvPr/>
        </p:nvSpPr>
        <p:spPr bwMode="auto">
          <a:xfrm>
            <a:off x="2549525" y="2246313"/>
            <a:ext cx="252413" cy="2524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86138" y="1566863"/>
            <a:ext cx="5724525" cy="171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lnSpc>
                <a:spcPct val="110000"/>
              </a:lnSpc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社交媒体中观点信息</a:t>
            </a:r>
            <a:endParaRPr lang="en-US" altLang="zh-CN" sz="4800" kern="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marL="342900" indent="-342900" algn="ctr">
              <a:lnSpc>
                <a:spcPct val="110000"/>
              </a:lnSpc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分析与应用</a:t>
            </a:r>
            <a:endParaRPr lang="en-US" altLang="zh-CN" sz="4800" kern="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05313" y="3481388"/>
            <a:ext cx="2507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1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博士生： 谢 松 县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 师：王挺   教授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9" name="矩形 34"/>
          <p:cNvSpPr>
            <a:spLocks noChangeArrowheads="1"/>
          </p:cNvSpPr>
          <p:nvPr/>
        </p:nvSpPr>
        <p:spPr bwMode="auto">
          <a:xfrm>
            <a:off x="112713" y="6556375"/>
            <a:ext cx="7905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模板下载：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www.1ppt.com/moban/     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行业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模板：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www.1ppt.com/hangye/ </a:t>
            </a:r>
          </a:p>
          <a:p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节日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模板：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www.1ppt.com/jieri/           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素材下载：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www.1ppt.com/sucai/</a:t>
            </a:r>
          </a:p>
          <a:p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背景图片：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www.1ppt.com/beijing/      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图表下载：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www.1ppt.com/tubiao/      </a:t>
            </a:r>
          </a:p>
          <a:p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优秀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www.1ppt.com/xiazai/        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教程： 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www.1ppt.com/powerpoint/      </a:t>
            </a:r>
          </a:p>
          <a:p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Word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教程： 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www.1ppt.com/word/              Excel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教程：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www.1ppt.com/excel/  </a:t>
            </a:r>
          </a:p>
          <a:p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资料下载：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www.1ppt.com/ziliao/                PPT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课件下载：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www.1ppt.com/kejian/ </a:t>
            </a:r>
          </a:p>
          <a:p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范文下载：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www.1ppt.com/fanwen/             </a:t>
            </a:r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试卷下载：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www.1ppt.com/shiti/  </a:t>
            </a:r>
          </a:p>
          <a:p>
            <a:r>
              <a:rPr lang="zh-CN" altLang="en-US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教案下载：</a:t>
            </a:r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www.1ppt.com/jiaoan/  </a:t>
            </a:r>
          </a:p>
          <a:p>
            <a:r>
              <a:rPr lang="en-US" altLang="zh-CN" sz="100">
                <a:solidFill>
                  <a:srgbClr val="333333"/>
                </a:solidFill>
                <a:latin typeface="Calibri" pitchFamily="34" charset="0"/>
                <a:sym typeface="Calibri" pitchFamily="34" charset="0"/>
              </a:rPr>
              <a:t> </a:t>
            </a:r>
            <a:endParaRPr lang="zh-CN" altLang="en-US" sz="100">
              <a:solidFill>
                <a:srgbClr val="333333"/>
              </a:solidFill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1267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9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0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1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2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1273" name="圆角矩形 10"/>
          <p:cNvSpPr>
            <a:spLocks noChangeArrowheads="1"/>
          </p:cNvSpPr>
          <p:nvPr/>
        </p:nvSpPr>
        <p:spPr bwMode="auto">
          <a:xfrm>
            <a:off x="2338388" y="1160463"/>
            <a:ext cx="6267450" cy="543877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7" name="TextBox 2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338977" y="1208364"/>
            <a:ext cx="6266870" cy="2607252"/>
          </a:xfrm>
          <a:prstGeom prst="rect">
            <a:avLst/>
          </a:prstGeom>
          <a:blipFill rotWithShape="1">
            <a:blip r:embed="rId2"/>
            <a:stretch>
              <a:fillRect l="-3016" t="-420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275" name="TextBox 27"/>
          <p:cNvSpPr>
            <a:spLocks noChangeArrowheads="1"/>
          </p:cNvSpPr>
          <p:nvPr/>
        </p:nvSpPr>
        <p:spPr bwMode="auto">
          <a:xfrm>
            <a:off x="2338388" y="4484688"/>
            <a:ext cx="62674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sym typeface="Calibri" pitchFamily="34" charset="0"/>
              </a:rPr>
              <a:t>主要思路</a:t>
            </a:r>
            <a:endParaRPr lang="en-US" altLang="zh-CN" sz="36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特征选择设计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(</a:t>
            </a:r>
            <a:r>
              <a:rPr lang="en-US" altLang="zh-CN" sz="2000">
                <a:solidFill>
                  <a:schemeClr val="bg1"/>
                </a:solidFill>
              </a:rPr>
              <a:t>Melville,2009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)</a:t>
            </a: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训练数据构建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(</a:t>
            </a:r>
            <a:r>
              <a:rPr lang="en-US" altLang="zh-CN" sz="2000">
                <a:solidFill>
                  <a:schemeClr val="bg1"/>
                </a:solidFill>
              </a:rPr>
              <a:t>Goldberg,2006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)</a:t>
            </a: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学习方法选择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(</a:t>
            </a:r>
            <a:r>
              <a:rPr lang="en-US" altLang="zh-CN" sz="2000">
                <a:solidFill>
                  <a:schemeClr val="bg1"/>
                </a:solidFill>
              </a:rPr>
              <a:t>Tsytsarau,2012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)</a:t>
            </a:r>
          </a:p>
        </p:txBody>
      </p:sp>
      <p:sp>
        <p:nvSpPr>
          <p:cNvPr id="11276" name="圆角矩形 17"/>
          <p:cNvSpPr>
            <a:spLocks noChangeArrowheads="1"/>
          </p:cNvSpPr>
          <p:nvPr/>
        </p:nvSpPr>
        <p:spPr bwMode="auto">
          <a:xfrm>
            <a:off x="177800" y="1624013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7" name="圆角矩形 22"/>
          <p:cNvSpPr>
            <a:spLocks noChangeArrowheads="1"/>
          </p:cNvSpPr>
          <p:nvPr/>
        </p:nvSpPr>
        <p:spPr bwMode="auto">
          <a:xfrm>
            <a:off x="177800" y="1123950"/>
            <a:ext cx="1857375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8" name="TextBox 24"/>
          <p:cNvSpPr>
            <a:spLocks noChangeArrowheads="1"/>
          </p:cNvSpPr>
          <p:nvPr/>
        </p:nvSpPr>
        <p:spPr bwMode="auto">
          <a:xfrm>
            <a:off x="315913" y="1160463"/>
            <a:ext cx="165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极性分类</a:t>
            </a:r>
          </a:p>
        </p:txBody>
      </p:sp>
      <p:sp>
        <p:nvSpPr>
          <p:cNvPr id="11279" name="TextBox 29"/>
          <p:cNvSpPr>
            <a:spLocks noChangeArrowheads="1"/>
          </p:cNvSpPr>
          <p:nvPr/>
        </p:nvSpPr>
        <p:spPr bwMode="auto">
          <a:xfrm>
            <a:off x="279400" y="1981200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情感词典方法</a:t>
            </a:r>
            <a:endParaRPr lang="zh-CN" altLang="en-US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11280" name="TextBox 30"/>
          <p:cNvSpPr>
            <a:spLocks noChangeArrowheads="1"/>
          </p:cNvSpPr>
          <p:nvPr/>
        </p:nvSpPr>
        <p:spPr bwMode="auto">
          <a:xfrm>
            <a:off x="279400" y="2695575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特征共现方法</a:t>
            </a:r>
          </a:p>
        </p:txBody>
      </p:sp>
      <p:sp>
        <p:nvSpPr>
          <p:cNvPr id="11281" name="TextBox 31"/>
          <p:cNvSpPr>
            <a:spLocks noChangeArrowheads="1"/>
          </p:cNvSpPr>
          <p:nvPr/>
        </p:nvSpPr>
        <p:spPr bwMode="auto">
          <a:xfrm>
            <a:off x="279400" y="3409950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宋体" pitchFamily="2" charset="-122"/>
              </a:rPr>
              <a:t>机器学习方法</a:t>
            </a:r>
            <a:endParaRPr lang="zh-CN" altLang="en-US" b="1">
              <a:solidFill>
                <a:srgbClr val="FF0000"/>
              </a:solidFill>
              <a:sym typeface="Calibri" pitchFamily="34" charset="0"/>
            </a:endParaRPr>
          </a:p>
        </p:txBody>
      </p:sp>
      <p:sp>
        <p:nvSpPr>
          <p:cNvPr id="11282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2291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2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6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2297" name="圆角矩形 10"/>
          <p:cNvSpPr>
            <a:spLocks noChangeArrowheads="1"/>
          </p:cNvSpPr>
          <p:nvPr/>
        </p:nvSpPr>
        <p:spPr bwMode="auto">
          <a:xfrm>
            <a:off x="2338388" y="1160463"/>
            <a:ext cx="6267450" cy="2217737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7" name="TextBox 2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338977" y="1208364"/>
            <a:ext cx="6266870" cy="2153282"/>
          </a:xfrm>
          <a:prstGeom prst="rect">
            <a:avLst/>
          </a:prstGeom>
          <a:blipFill rotWithShape="1">
            <a:blip r:embed="rId2"/>
            <a:stretch>
              <a:fillRect l="-3016" t="-5099" r="-292" b="-19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299" name="圆角矩形 18"/>
          <p:cNvSpPr>
            <a:spLocks noChangeArrowheads="1"/>
          </p:cNvSpPr>
          <p:nvPr/>
        </p:nvSpPr>
        <p:spPr bwMode="auto">
          <a:xfrm>
            <a:off x="265113" y="1651000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300" name="圆角矩形 23"/>
          <p:cNvSpPr>
            <a:spLocks noChangeArrowheads="1"/>
          </p:cNvSpPr>
          <p:nvPr/>
        </p:nvSpPr>
        <p:spPr bwMode="auto">
          <a:xfrm>
            <a:off x="265113" y="1150938"/>
            <a:ext cx="1857375" cy="50006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301" name="TextBox 25"/>
          <p:cNvSpPr>
            <a:spLocks noChangeArrowheads="1"/>
          </p:cNvSpPr>
          <p:nvPr/>
        </p:nvSpPr>
        <p:spPr bwMode="auto">
          <a:xfrm>
            <a:off x="336550" y="1146175"/>
            <a:ext cx="1655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观点集成</a:t>
            </a:r>
          </a:p>
        </p:txBody>
      </p:sp>
      <p:sp>
        <p:nvSpPr>
          <p:cNvPr id="12302" name="TextBox 32"/>
          <p:cNvSpPr>
            <a:spLocks noChangeArrowheads="1"/>
          </p:cNvSpPr>
          <p:nvPr/>
        </p:nvSpPr>
        <p:spPr bwMode="auto">
          <a:xfrm>
            <a:off x="366713" y="2505075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观点识别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2303" name="TextBox 33"/>
          <p:cNvSpPr>
            <a:spLocks noChangeArrowheads="1"/>
          </p:cNvSpPr>
          <p:nvPr/>
        </p:nvSpPr>
        <p:spPr bwMode="auto">
          <a:xfrm>
            <a:off x="366713" y="3008313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观点分类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2304" name="TextBox 34"/>
          <p:cNvSpPr>
            <a:spLocks noChangeArrowheads="1"/>
          </p:cNvSpPr>
          <p:nvPr/>
        </p:nvSpPr>
        <p:spPr bwMode="auto">
          <a:xfrm>
            <a:off x="366713" y="3436938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宋体" pitchFamily="2" charset="-122"/>
              </a:rPr>
              <a:t>推理集成</a:t>
            </a:r>
            <a:endParaRPr lang="zh-CN" altLang="en-US" b="1">
              <a:solidFill>
                <a:srgbClr val="FF0000"/>
              </a:solidFill>
              <a:sym typeface="Calibri" pitchFamily="34" charset="0"/>
            </a:endParaRPr>
          </a:p>
        </p:txBody>
      </p:sp>
      <p:sp>
        <p:nvSpPr>
          <p:cNvPr id="12305" name="TextBox 32"/>
          <p:cNvSpPr>
            <a:spLocks noChangeArrowheads="1"/>
          </p:cNvSpPr>
          <p:nvPr/>
        </p:nvSpPr>
        <p:spPr bwMode="auto">
          <a:xfrm>
            <a:off x="347663" y="2000250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信息收集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2306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185988"/>
            <a:ext cx="5946775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2185988"/>
            <a:ext cx="5689600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3315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6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8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9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0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1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322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13323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324" name="TextBox 14"/>
          <p:cNvSpPr>
            <a:spLocks noChangeArrowheads="1"/>
          </p:cNvSpPr>
          <p:nvPr/>
        </p:nvSpPr>
        <p:spPr bwMode="auto">
          <a:xfrm>
            <a:off x="2374900" y="2689225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</a:p>
        </p:txBody>
      </p:sp>
      <p:sp>
        <p:nvSpPr>
          <p:cNvPr id="13325" name="圆角矩形 15"/>
          <p:cNvSpPr>
            <a:spLocks noChangeArrowheads="1"/>
          </p:cNvSpPr>
          <p:nvPr/>
        </p:nvSpPr>
        <p:spPr bwMode="auto">
          <a:xfrm>
            <a:off x="1714500" y="35718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326" name="TextBox 16"/>
          <p:cNvSpPr>
            <a:spLocks noChangeArrowheads="1"/>
          </p:cNvSpPr>
          <p:nvPr/>
        </p:nvSpPr>
        <p:spPr bwMode="auto">
          <a:xfrm>
            <a:off x="2338388" y="3554413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13327" name="圆角矩形 17"/>
          <p:cNvSpPr>
            <a:spLocks noChangeArrowheads="1"/>
          </p:cNvSpPr>
          <p:nvPr/>
        </p:nvSpPr>
        <p:spPr bwMode="auto">
          <a:xfrm>
            <a:off x="1714500" y="442912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328" name="TextBox 18"/>
          <p:cNvSpPr>
            <a:spLocks noChangeArrowheads="1"/>
          </p:cNvSpPr>
          <p:nvPr/>
        </p:nvSpPr>
        <p:spPr bwMode="auto">
          <a:xfrm>
            <a:off x="2338388" y="4418013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13329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3330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3331" name="TextBox 21"/>
          <p:cNvSpPr>
            <a:spLocks noChangeArrowheads="1"/>
          </p:cNvSpPr>
          <p:nvPr/>
        </p:nvSpPr>
        <p:spPr bwMode="auto">
          <a:xfrm>
            <a:off x="1928813" y="3552825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3332" name="TextBox 22"/>
          <p:cNvSpPr>
            <a:spLocks noChangeArrowheads="1"/>
          </p:cNvSpPr>
          <p:nvPr/>
        </p:nvSpPr>
        <p:spPr bwMode="auto">
          <a:xfrm>
            <a:off x="1928813" y="44069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" name="笑脸 1"/>
          <p:cNvSpPr/>
          <p:nvPr/>
        </p:nvSpPr>
        <p:spPr>
          <a:xfrm>
            <a:off x="6673850" y="2697163"/>
            <a:ext cx="503238" cy="517525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4339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1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2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3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4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研究内容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4345" name="圆角矩形 18"/>
          <p:cNvSpPr>
            <a:spLocks noChangeArrowheads="1"/>
          </p:cNvSpPr>
          <p:nvPr/>
        </p:nvSpPr>
        <p:spPr bwMode="auto">
          <a:xfrm>
            <a:off x="265113" y="1651000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346" name="圆角矩形 23"/>
          <p:cNvSpPr>
            <a:spLocks noChangeArrowheads="1"/>
          </p:cNvSpPr>
          <p:nvPr/>
        </p:nvSpPr>
        <p:spPr bwMode="auto">
          <a:xfrm>
            <a:off x="265113" y="1150938"/>
            <a:ext cx="1857375" cy="50006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347" name="TextBox 25"/>
          <p:cNvSpPr>
            <a:spLocks noChangeArrowheads="1"/>
          </p:cNvSpPr>
          <p:nvPr/>
        </p:nvSpPr>
        <p:spPr bwMode="auto">
          <a:xfrm>
            <a:off x="336550" y="1146175"/>
            <a:ext cx="1655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社交媒体</a:t>
            </a:r>
          </a:p>
        </p:txBody>
      </p:sp>
      <p:sp>
        <p:nvSpPr>
          <p:cNvPr id="14348" name="TextBox 32"/>
          <p:cNvSpPr>
            <a:spLocks noChangeArrowheads="1"/>
          </p:cNvSpPr>
          <p:nvPr/>
        </p:nvSpPr>
        <p:spPr bwMode="auto">
          <a:xfrm>
            <a:off x="357188" y="2505075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社交关系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4349" name="TextBox 33"/>
          <p:cNvSpPr>
            <a:spLocks noChangeArrowheads="1"/>
          </p:cNvSpPr>
          <p:nvPr/>
        </p:nvSpPr>
        <p:spPr bwMode="auto">
          <a:xfrm>
            <a:off x="347663" y="3068638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用户产生内容</a:t>
            </a:r>
            <a:endParaRPr lang="zh-CN" altLang="en-US">
              <a:sym typeface="Calibri" pitchFamily="34" charset="0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338388" y="1160463"/>
            <a:ext cx="6267450" cy="1296987"/>
            <a:chOff x="2338388" y="1160463"/>
            <a:chExt cx="6267450" cy="1296987"/>
          </a:xfrm>
        </p:grpSpPr>
        <p:sp>
          <p:nvSpPr>
            <p:cNvPr id="14421" name="圆角矩形 10"/>
            <p:cNvSpPr>
              <a:spLocks noChangeArrowheads="1"/>
            </p:cNvSpPr>
            <p:nvPr/>
          </p:nvSpPr>
          <p:spPr bwMode="auto">
            <a:xfrm>
              <a:off x="2338388" y="1160463"/>
              <a:ext cx="6267450" cy="1296987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27058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22" name="TextBox 32"/>
            <p:cNvSpPr>
              <a:spLocks noChangeArrowheads="1"/>
            </p:cNvSpPr>
            <p:nvPr/>
          </p:nvSpPr>
          <p:spPr bwMode="auto">
            <a:xfrm>
              <a:off x="2338388" y="1195388"/>
              <a:ext cx="6203950" cy="1262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sym typeface="Calibri" pitchFamily="34" charset="0"/>
                </a:rPr>
                <a:t>□</a:t>
              </a:r>
              <a:r>
                <a:rPr lang="zh-CN" altLang="en-US" sz="2800">
                  <a:solidFill>
                    <a:schemeClr val="bg1"/>
                  </a:solidFill>
                  <a:sym typeface="Calibri" pitchFamily="34" charset="0"/>
                </a:rPr>
                <a:t>社交媒体中的观点信息</a:t>
              </a:r>
              <a:endParaRPr lang="en-US" altLang="zh-CN" sz="2800">
                <a:solidFill>
                  <a:schemeClr val="bg1"/>
                </a:solidFill>
                <a:sym typeface="Calibri" pitchFamily="34" charset="0"/>
              </a:endParaRPr>
            </a:p>
            <a:p>
              <a:r>
                <a:rPr lang="en-US" altLang="zh-CN">
                  <a:solidFill>
                    <a:schemeClr val="bg1"/>
                  </a:solidFill>
                  <a:sym typeface="Calibri" pitchFamily="34" charset="0"/>
                </a:rPr>
                <a:t>     </a:t>
              </a:r>
              <a:r>
                <a:rPr lang="zh-CN" altLang="en-US" sz="2400">
                  <a:solidFill>
                    <a:schemeClr val="bg1"/>
                  </a:solidFill>
                  <a:sym typeface="Calibri" pitchFamily="34" charset="0"/>
                </a:rPr>
                <a:t>社交媒体中以用户为中心的观点信息不应该是一维的，而是二维的。</a:t>
              </a:r>
              <a:endParaRPr lang="en-US" altLang="zh-CN">
                <a:solidFill>
                  <a:schemeClr val="bg1"/>
                </a:solidFill>
                <a:sym typeface="Calibri" pitchFamily="34" charset="0"/>
              </a:endParaRPr>
            </a:p>
          </p:txBody>
        </p:sp>
      </p:grpSp>
      <p:sp>
        <p:nvSpPr>
          <p:cNvPr id="14351" name="TextBox 33"/>
          <p:cNvSpPr>
            <a:spLocks noChangeArrowheads="1"/>
          </p:cNvSpPr>
          <p:nvPr/>
        </p:nvSpPr>
        <p:spPr bwMode="auto">
          <a:xfrm>
            <a:off x="347663" y="3714750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在线交互行为</a:t>
            </a:r>
            <a:endParaRPr lang="zh-CN" altLang="en-US">
              <a:sym typeface="Calibri" pitchFamily="34" charset="0"/>
            </a:endParaRPr>
          </a:p>
        </p:txBody>
      </p:sp>
      <p:pic>
        <p:nvPicPr>
          <p:cNvPr id="14353" name="Picture 4" descr="C:\Users\xsongx\Downloads\5648\200803301940029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4229100"/>
            <a:ext cx="6746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4" name="Picture 5" descr="C:\Users\xsongx\Downloads\DZ论坛版块图标大合集png\png-0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922838"/>
            <a:ext cx="5794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5" name="Picture 6" descr="C:\Users\xsongx\Downloads\5648\200803301939598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535363"/>
            <a:ext cx="611188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6" name="Picture 7" descr="C:\Users\xsongx\Downloads\5648\200803301940151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4502150"/>
            <a:ext cx="65881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曲线连接符 2"/>
          <p:cNvCxnSpPr>
            <a:stCxn id="14353" idx="2"/>
            <a:endCxn id="14354" idx="1"/>
          </p:cNvCxnSpPr>
          <p:nvPr/>
        </p:nvCxnSpPr>
        <p:spPr>
          <a:xfrm rot="16200000" flipH="1">
            <a:off x="2514600" y="4725988"/>
            <a:ext cx="309563" cy="661987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14353" idx="0"/>
            <a:endCxn id="14355" idx="1"/>
          </p:cNvCxnSpPr>
          <p:nvPr/>
        </p:nvCxnSpPr>
        <p:spPr>
          <a:xfrm rot="5400000" flipH="1" flipV="1">
            <a:off x="2475707" y="3704431"/>
            <a:ext cx="387350" cy="661987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14355" idx="2"/>
            <a:endCxn id="14356" idx="1"/>
          </p:cNvCxnSpPr>
          <p:nvPr/>
        </p:nvCxnSpPr>
        <p:spPr>
          <a:xfrm rot="16200000" flipH="1">
            <a:off x="3376613" y="4078288"/>
            <a:ext cx="682625" cy="822325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14354" idx="0"/>
            <a:endCxn id="14353" idx="3"/>
          </p:cNvCxnSpPr>
          <p:nvPr/>
        </p:nvCxnSpPr>
        <p:spPr>
          <a:xfrm rot="16200000" flipV="1">
            <a:off x="2803525" y="4437063"/>
            <a:ext cx="357188" cy="614362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4354" idx="0"/>
            <a:endCxn id="14355" idx="2"/>
          </p:cNvCxnSpPr>
          <p:nvPr/>
        </p:nvCxnSpPr>
        <p:spPr>
          <a:xfrm rot="5400000" flipH="1" flipV="1">
            <a:off x="2910682" y="4526756"/>
            <a:ext cx="774700" cy="17463"/>
          </a:xfrm>
          <a:prstGeom prst="curvedConnector3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14354" idx="3"/>
            <a:endCxn id="14356" idx="2"/>
          </p:cNvCxnSpPr>
          <p:nvPr/>
        </p:nvCxnSpPr>
        <p:spPr>
          <a:xfrm flipV="1">
            <a:off x="3579813" y="5159375"/>
            <a:ext cx="879475" cy="52388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14356" idx="0"/>
            <a:endCxn id="14355" idx="3"/>
          </p:cNvCxnSpPr>
          <p:nvPr/>
        </p:nvCxnSpPr>
        <p:spPr>
          <a:xfrm rot="16200000" flipV="1">
            <a:off x="3705226" y="3748087"/>
            <a:ext cx="660400" cy="847725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64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4559300"/>
            <a:ext cx="4841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5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5616575"/>
            <a:ext cx="5619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25" y="5886450"/>
            <a:ext cx="50482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7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2625725"/>
            <a:ext cx="5556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2"/>
          <p:cNvSpPr>
            <a:spLocks noChangeArrowheads="1"/>
          </p:cNvSpPr>
          <p:nvPr/>
        </p:nvSpPr>
        <p:spPr bwMode="auto">
          <a:xfrm>
            <a:off x="357188" y="1851025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27675" name="直接箭头连接符 27674"/>
          <p:cNvCxnSpPr>
            <a:stCxn id="14355" idx="0"/>
            <a:endCxn id="14367" idx="2"/>
          </p:cNvCxnSpPr>
          <p:nvPr/>
        </p:nvCxnSpPr>
        <p:spPr>
          <a:xfrm flipH="1" flipV="1">
            <a:off x="2795588" y="3246438"/>
            <a:ext cx="511175" cy="2889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82" name="直接箭头连接符 27681"/>
          <p:cNvCxnSpPr>
            <a:stCxn id="14353" idx="1"/>
            <a:endCxn id="14364" idx="3"/>
          </p:cNvCxnSpPr>
          <p:nvPr/>
        </p:nvCxnSpPr>
        <p:spPr>
          <a:xfrm flipH="1">
            <a:off x="1612900" y="4565650"/>
            <a:ext cx="387350" cy="26511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85" name="直接箭头连接符 27684"/>
          <p:cNvCxnSpPr>
            <a:stCxn id="14354" idx="2"/>
            <a:endCxn id="14365" idx="3"/>
          </p:cNvCxnSpPr>
          <p:nvPr/>
        </p:nvCxnSpPr>
        <p:spPr>
          <a:xfrm flipH="1">
            <a:off x="2554288" y="5500688"/>
            <a:ext cx="735012" cy="43021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88" name="直接箭头连接符 27687"/>
          <p:cNvCxnSpPr>
            <a:stCxn id="14356" idx="2"/>
            <a:endCxn id="14366" idx="0"/>
          </p:cNvCxnSpPr>
          <p:nvPr/>
        </p:nvCxnSpPr>
        <p:spPr>
          <a:xfrm flipH="1">
            <a:off x="4287838" y="5159375"/>
            <a:ext cx="171450" cy="72707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932363" y="2636838"/>
            <a:ext cx="3775075" cy="1030287"/>
            <a:chOff x="4932363" y="2636838"/>
            <a:chExt cx="3775075" cy="1030287"/>
          </a:xfrm>
        </p:grpSpPr>
        <p:sp>
          <p:nvSpPr>
            <p:cNvPr id="14407" name="圆角矩形 23"/>
            <p:cNvSpPr>
              <a:spLocks noChangeArrowheads="1"/>
            </p:cNvSpPr>
            <p:nvPr/>
          </p:nvSpPr>
          <p:spPr bwMode="auto">
            <a:xfrm>
              <a:off x="5224463" y="2763838"/>
              <a:ext cx="647700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08" name="TextBox 25"/>
            <p:cNvSpPr>
              <a:spLocks noChangeArrowheads="1"/>
            </p:cNvSpPr>
            <p:nvPr/>
          </p:nvSpPr>
          <p:spPr bwMode="auto">
            <a:xfrm>
              <a:off x="5224463" y="2759075"/>
              <a:ext cx="7921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1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409" name="圆角矩形 23"/>
            <p:cNvSpPr>
              <a:spLocks noChangeArrowheads="1"/>
            </p:cNvSpPr>
            <p:nvPr/>
          </p:nvSpPr>
          <p:spPr bwMode="auto">
            <a:xfrm>
              <a:off x="6088063" y="2763838"/>
              <a:ext cx="649287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10" name="TextBox 25"/>
            <p:cNvSpPr>
              <a:spLocks noChangeArrowheads="1"/>
            </p:cNvSpPr>
            <p:nvPr/>
          </p:nvSpPr>
          <p:spPr bwMode="auto">
            <a:xfrm>
              <a:off x="6088063" y="2759075"/>
              <a:ext cx="7921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2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411" name="圆角矩形 23"/>
            <p:cNvSpPr>
              <a:spLocks noChangeArrowheads="1"/>
            </p:cNvSpPr>
            <p:nvPr/>
          </p:nvSpPr>
          <p:spPr bwMode="auto">
            <a:xfrm>
              <a:off x="6948488" y="2760663"/>
              <a:ext cx="649287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12" name="TextBox 25"/>
            <p:cNvSpPr>
              <a:spLocks noChangeArrowheads="1"/>
            </p:cNvSpPr>
            <p:nvPr/>
          </p:nvSpPr>
          <p:spPr bwMode="auto">
            <a:xfrm>
              <a:off x="6948488" y="2755900"/>
              <a:ext cx="7937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3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413" name="圆角矩形 23"/>
            <p:cNvSpPr>
              <a:spLocks noChangeArrowheads="1"/>
            </p:cNvSpPr>
            <p:nvPr/>
          </p:nvSpPr>
          <p:spPr bwMode="auto">
            <a:xfrm>
              <a:off x="7813675" y="2763838"/>
              <a:ext cx="647700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14" name="TextBox 25"/>
            <p:cNvSpPr>
              <a:spLocks noChangeArrowheads="1"/>
            </p:cNvSpPr>
            <p:nvPr/>
          </p:nvSpPr>
          <p:spPr bwMode="auto">
            <a:xfrm>
              <a:off x="7813675" y="2759075"/>
              <a:ext cx="7921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4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415" name="圆角矩形 18"/>
            <p:cNvSpPr>
              <a:spLocks noChangeArrowheads="1"/>
            </p:cNvSpPr>
            <p:nvPr/>
          </p:nvSpPr>
          <p:spPr bwMode="auto">
            <a:xfrm>
              <a:off x="4932363" y="2636838"/>
              <a:ext cx="3775075" cy="1030287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16" name="TextBox 25"/>
            <p:cNvSpPr>
              <a:spLocks noChangeArrowheads="1"/>
            </p:cNvSpPr>
            <p:nvPr/>
          </p:nvSpPr>
          <p:spPr bwMode="auto">
            <a:xfrm>
              <a:off x="5327650" y="3217863"/>
              <a:ext cx="501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1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17" name="圆角矩形 18"/>
            <p:cNvSpPr>
              <a:spLocks noChangeArrowheads="1"/>
            </p:cNvSpPr>
            <p:nvPr/>
          </p:nvSpPr>
          <p:spPr bwMode="auto">
            <a:xfrm>
              <a:off x="4932363" y="3203575"/>
              <a:ext cx="3773487" cy="454025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18" name="TextBox 25"/>
            <p:cNvSpPr>
              <a:spLocks noChangeArrowheads="1"/>
            </p:cNvSpPr>
            <p:nvPr/>
          </p:nvSpPr>
          <p:spPr bwMode="auto">
            <a:xfrm>
              <a:off x="6234113" y="3216275"/>
              <a:ext cx="5000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2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19" name="TextBox 25"/>
            <p:cNvSpPr>
              <a:spLocks noChangeArrowheads="1"/>
            </p:cNvSpPr>
            <p:nvPr/>
          </p:nvSpPr>
          <p:spPr bwMode="auto">
            <a:xfrm>
              <a:off x="7094538" y="3227388"/>
              <a:ext cx="501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3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20" name="TextBox 25"/>
            <p:cNvSpPr>
              <a:spLocks noChangeArrowheads="1"/>
            </p:cNvSpPr>
            <p:nvPr/>
          </p:nvSpPr>
          <p:spPr bwMode="auto">
            <a:xfrm>
              <a:off x="7886700" y="3230563"/>
              <a:ext cx="501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4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932363" y="3992563"/>
            <a:ext cx="3817937" cy="2332037"/>
            <a:chOff x="4932363" y="3992563"/>
            <a:chExt cx="3817937" cy="2332037"/>
          </a:xfrm>
        </p:grpSpPr>
        <p:sp>
          <p:nvSpPr>
            <p:cNvPr id="14375" name="圆角矩形 23"/>
            <p:cNvSpPr>
              <a:spLocks noChangeArrowheads="1"/>
            </p:cNvSpPr>
            <p:nvPr/>
          </p:nvSpPr>
          <p:spPr bwMode="auto">
            <a:xfrm>
              <a:off x="4932363" y="4441825"/>
              <a:ext cx="647700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76" name="TextBox 25"/>
            <p:cNvSpPr>
              <a:spLocks noChangeArrowheads="1"/>
            </p:cNvSpPr>
            <p:nvPr/>
          </p:nvSpPr>
          <p:spPr bwMode="auto">
            <a:xfrm>
              <a:off x="4932363" y="4437063"/>
              <a:ext cx="79216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1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77" name="圆角矩形 18"/>
            <p:cNvSpPr>
              <a:spLocks noChangeArrowheads="1"/>
            </p:cNvSpPr>
            <p:nvPr/>
          </p:nvSpPr>
          <p:spPr bwMode="auto">
            <a:xfrm>
              <a:off x="4932363" y="3992563"/>
              <a:ext cx="3775075" cy="230981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78" name="圆角矩形 23"/>
            <p:cNvSpPr>
              <a:spLocks noChangeArrowheads="1"/>
            </p:cNvSpPr>
            <p:nvPr/>
          </p:nvSpPr>
          <p:spPr bwMode="auto">
            <a:xfrm>
              <a:off x="4932363" y="4946650"/>
              <a:ext cx="647700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79" name="TextBox 25"/>
            <p:cNvSpPr>
              <a:spLocks noChangeArrowheads="1"/>
            </p:cNvSpPr>
            <p:nvPr/>
          </p:nvSpPr>
          <p:spPr bwMode="auto">
            <a:xfrm>
              <a:off x="4932363" y="4941888"/>
              <a:ext cx="79216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2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80" name="圆角矩形 23"/>
            <p:cNvSpPr>
              <a:spLocks noChangeArrowheads="1"/>
            </p:cNvSpPr>
            <p:nvPr/>
          </p:nvSpPr>
          <p:spPr bwMode="auto">
            <a:xfrm>
              <a:off x="4932363" y="5451475"/>
              <a:ext cx="647700" cy="354013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81" name="TextBox 25"/>
            <p:cNvSpPr>
              <a:spLocks noChangeArrowheads="1"/>
            </p:cNvSpPr>
            <p:nvPr/>
          </p:nvSpPr>
          <p:spPr bwMode="auto">
            <a:xfrm>
              <a:off x="4932363" y="5446713"/>
              <a:ext cx="79216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3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82" name="圆角矩形 23"/>
            <p:cNvSpPr>
              <a:spLocks noChangeArrowheads="1"/>
            </p:cNvSpPr>
            <p:nvPr/>
          </p:nvSpPr>
          <p:spPr bwMode="auto">
            <a:xfrm>
              <a:off x="4932363" y="5954713"/>
              <a:ext cx="647700" cy="355600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83" name="TextBox 25"/>
            <p:cNvSpPr>
              <a:spLocks noChangeArrowheads="1"/>
            </p:cNvSpPr>
            <p:nvPr/>
          </p:nvSpPr>
          <p:spPr bwMode="auto">
            <a:xfrm>
              <a:off x="4932363" y="5949950"/>
              <a:ext cx="7921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</a:t>
              </a:r>
              <a:r>
                <a:rPr lang="en-US" altLang="zh-CN" sz="16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4</a:t>
              </a:r>
              <a:endParaRPr lang="zh-CN" altLang="en-US" sz="16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4384" name="TextBox 25"/>
            <p:cNvSpPr>
              <a:spLocks noChangeArrowheads="1"/>
            </p:cNvSpPr>
            <p:nvPr/>
          </p:nvSpPr>
          <p:spPr bwMode="auto">
            <a:xfrm>
              <a:off x="5765800" y="4473575"/>
              <a:ext cx="6461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11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85" name="圆角矩形 18"/>
            <p:cNvSpPr>
              <a:spLocks noChangeArrowheads="1"/>
            </p:cNvSpPr>
            <p:nvPr/>
          </p:nvSpPr>
          <p:spPr bwMode="auto">
            <a:xfrm>
              <a:off x="5724525" y="4011613"/>
              <a:ext cx="687388" cy="2276475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86" name="TextBox 25"/>
            <p:cNvSpPr>
              <a:spLocks noChangeArrowheads="1"/>
            </p:cNvSpPr>
            <p:nvPr/>
          </p:nvSpPr>
          <p:spPr bwMode="auto">
            <a:xfrm>
              <a:off x="6518275" y="4437063"/>
              <a:ext cx="576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12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87" name="TextBox 25"/>
            <p:cNvSpPr>
              <a:spLocks noChangeArrowheads="1"/>
            </p:cNvSpPr>
            <p:nvPr/>
          </p:nvSpPr>
          <p:spPr bwMode="auto">
            <a:xfrm>
              <a:off x="7270750" y="4460875"/>
              <a:ext cx="614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13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88" name="TextBox 25"/>
            <p:cNvSpPr>
              <a:spLocks noChangeArrowheads="1"/>
            </p:cNvSpPr>
            <p:nvPr/>
          </p:nvSpPr>
          <p:spPr bwMode="auto">
            <a:xfrm>
              <a:off x="8077200" y="4465638"/>
              <a:ext cx="673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14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pic>
          <p:nvPicPr>
            <p:cNvPr id="14389" name="Picture 6" descr="C:\Users\xsongx\Downloads\5648\2008033019395984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3992563"/>
              <a:ext cx="4445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90" name="Picture 4" descr="C:\Users\xsongx\Downloads\5648\2008033019400297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4313" y="4011613"/>
              <a:ext cx="409575" cy="4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91" name="Picture 7" descr="C:\Users\xsongx\Downloads\5648\2008033019401515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750" y="4003675"/>
              <a:ext cx="434975" cy="43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92" name="Picture 5" descr="C:\Users\xsongx\Downloads\DZ论坛版块图标大合集png\png-0010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900" y="3995738"/>
              <a:ext cx="4445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93" name="TextBox 25"/>
            <p:cNvSpPr>
              <a:spLocks noChangeArrowheads="1"/>
            </p:cNvSpPr>
            <p:nvPr/>
          </p:nvSpPr>
          <p:spPr bwMode="auto">
            <a:xfrm>
              <a:off x="5765800" y="4978400"/>
              <a:ext cx="6461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21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94" name="圆角矩形 18"/>
            <p:cNvSpPr>
              <a:spLocks noChangeArrowheads="1"/>
            </p:cNvSpPr>
            <p:nvPr/>
          </p:nvSpPr>
          <p:spPr bwMode="auto">
            <a:xfrm>
              <a:off x="6411913" y="3995738"/>
              <a:ext cx="803275" cy="2292350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395" name="TextBox 25"/>
            <p:cNvSpPr>
              <a:spLocks noChangeArrowheads="1"/>
            </p:cNvSpPr>
            <p:nvPr/>
          </p:nvSpPr>
          <p:spPr bwMode="auto">
            <a:xfrm>
              <a:off x="6518275" y="4941888"/>
              <a:ext cx="576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22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96" name="TextBox 25"/>
            <p:cNvSpPr>
              <a:spLocks noChangeArrowheads="1"/>
            </p:cNvSpPr>
            <p:nvPr/>
          </p:nvSpPr>
          <p:spPr bwMode="auto">
            <a:xfrm>
              <a:off x="7270750" y="4964113"/>
              <a:ext cx="614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23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97" name="TextBox 25"/>
            <p:cNvSpPr>
              <a:spLocks noChangeArrowheads="1"/>
            </p:cNvSpPr>
            <p:nvPr/>
          </p:nvSpPr>
          <p:spPr bwMode="auto">
            <a:xfrm>
              <a:off x="8077200" y="4970463"/>
              <a:ext cx="673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24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98" name="TextBox 25"/>
            <p:cNvSpPr>
              <a:spLocks noChangeArrowheads="1"/>
            </p:cNvSpPr>
            <p:nvPr/>
          </p:nvSpPr>
          <p:spPr bwMode="auto">
            <a:xfrm>
              <a:off x="5765800" y="5410200"/>
              <a:ext cx="6461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31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399" name="圆角矩形 18"/>
            <p:cNvSpPr>
              <a:spLocks noChangeArrowheads="1"/>
            </p:cNvSpPr>
            <p:nvPr/>
          </p:nvSpPr>
          <p:spPr bwMode="auto">
            <a:xfrm>
              <a:off x="7215188" y="4011613"/>
              <a:ext cx="817562" cy="229076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400" name="TextBox 25"/>
            <p:cNvSpPr>
              <a:spLocks noChangeArrowheads="1"/>
            </p:cNvSpPr>
            <p:nvPr/>
          </p:nvSpPr>
          <p:spPr bwMode="auto">
            <a:xfrm>
              <a:off x="6518275" y="5373688"/>
              <a:ext cx="576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32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01" name="TextBox 25"/>
            <p:cNvSpPr>
              <a:spLocks noChangeArrowheads="1"/>
            </p:cNvSpPr>
            <p:nvPr/>
          </p:nvSpPr>
          <p:spPr bwMode="auto">
            <a:xfrm>
              <a:off x="7270750" y="5397500"/>
              <a:ext cx="614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33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02" name="TextBox 25"/>
            <p:cNvSpPr>
              <a:spLocks noChangeArrowheads="1"/>
            </p:cNvSpPr>
            <p:nvPr/>
          </p:nvSpPr>
          <p:spPr bwMode="auto">
            <a:xfrm>
              <a:off x="8077200" y="5402263"/>
              <a:ext cx="673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34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03" name="TextBox 25"/>
            <p:cNvSpPr>
              <a:spLocks noChangeArrowheads="1"/>
            </p:cNvSpPr>
            <p:nvPr/>
          </p:nvSpPr>
          <p:spPr bwMode="auto">
            <a:xfrm>
              <a:off x="5765800" y="5924550"/>
              <a:ext cx="6461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41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04" name="TextBox 25"/>
            <p:cNvSpPr>
              <a:spLocks noChangeArrowheads="1"/>
            </p:cNvSpPr>
            <p:nvPr/>
          </p:nvSpPr>
          <p:spPr bwMode="auto">
            <a:xfrm>
              <a:off x="6518275" y="5886450"/>
              <a:ext cx="576263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42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05" name="TextBox 25"/>
            <p:cNvSpPr>
              <a:spLocks noChangeArrowheads="1"/>
            </p:cNvSpPr>
            <p:nvPr/>
          </p:nvSpPr>
          <p:spPr bwMode="auto">
            <a:xfrm>
              <a:off x="7270750" y="5910263"/>
              <a:ext cx="614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43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4406" name="TextBox 25"/>
            <p:cNvSpPr>
              <a:spLocks noChangeArrowheads="1"/>
            </p:cNvSpPr>
            <p:nvPr/>
          </p:nvSpPr>
          <p:spPr bwMode="auto">
            <a:xfrm>
              <a:off x="8077200" y="5915025"/>
              <a:ext cx="673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sym typeface="Calibri" pitchFamily="34" charset="0"/>
                </a:rPr>
                <a:t>O</a:t>
              </a:r>
              <a:r>
                <a:rPr lang="en-US" altLang="zh-CN" sz="2000" baseline="-25000">
                  <a:solidFill>
                    <a:schemeClr val="bg1"/>
                  </a:solidFill>
                  <a:sym typeface="Calibri" pitchFamily="34" charset="0"/>
                </a:rPr>
                <a:t>44</a:t>
              </a:r>
              <a:endParaRPr lang="zh-CN" altLang="zh-CN" sz="2000">
                <a:solidFill>
                  <a:schemeClr val="bg1"/>
                </a:solidFill>
                <a:sym typeface="Calibri" pitchFamily="34" charset="0"/>
              </a:endParaRPr>
            </a:p>
          </p:txBody>
        </p:sp>
      </p:grpSp>
      <p:sp>
        <p:nvSpPr>
          <p:cNvPr id="14374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7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7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7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7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5363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8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研究内容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5369" name="圆角矩形 10"/>
          <p:cNvSpPr>
            <a:spLocks noChangeArrowheads="1"/>
          </p:cNvSpPr>
          <p:nvPr/>
        </p:nvSpPr>
        <p:spPr bwMode="auto">
          <a:xfrm>
            <a:off x="2338388" y="1160463"/>
            <a:ext cx="6267450" cy="17145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0" name="圆角矩形 18"/>
          <p:cNvSpPr>
            <a:spLocks noChangeArrowheads="1"/>
          </p:cNvSpPr>
          <p:nvPr/>
        </p:nvSpPr>
        <p:spPr bwMode="auto">
          <a:xfrm>
            <a:off x="265113" y="1651000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1" name="圆角矩形 23"/>
          <p:cNvSpPr>
            <a:spLocks noChangeArrowheads="1"/>
          </p:cNvSpPr>
          <p:nvPr/>
        </p:nvSpPr>
        <p:spPr bwMode="auto">
          <a:xfrm>
            <a:off x="265113" y="1150938"/>
            <a:ext cx="1857375" cy="50006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72" name="TextBox 25"/>
          <p:cNvSpPr>
            <a:spLocks noChangeArrowheads="1"/>
          </p:cNvSpPr>
          <p:nvPr/>
        </p:nvSpPr>
        <p:spPr bwMode="auto">
          <a:xfrm>
            <a:off x="336550" y="1146175"/>
            <a:ext cx="1655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社交媒体</a:t>
            </a:r>
          </a:p>
        </p:txBody>
      </p:sp>
      <p:sp>
        <p:nvSpPr>
          <p:cNvPr id="15373" name="TextBox 32"/>
          <p:cNvSpPr>
            <a:spLocks noChangeArrowheads="1"/>
          </p:cNvSpPr>
          <p:nvPr/>
        </p:nvSpPr>
        <p:spPr bwMode="auto">
          <a:xfrm>
            <a:off x="357188" y="2505075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社交关系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5374" name="TextBox 33"/>
          <p:cNvSpPr>
            <a:spLocks noChangeArrowheads="1"/>
          </p:cNvSpPr>
          <p:nvPr/>
        </p:nvSpPr>
        <p:spPr bwMode="auto">
          <a:xfrm>
            <a:off x="347663" y="3068638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用户产生内容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5375" name="TextBox 32"/>
          <p:cNvSpPr>
            <a:spLocks noChangeArrowheads="1"/>
          </p:cNvSpPr>
          <p:nvPr/>
        </p:nvSpPr>
        <p:spPr bwMode="auto">
          <a:xfrm>
            <a:off x="2338388" y="1195388"/>
            <a:ext cx="620395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1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100">
                <a:solidFill>
                  <a:schemeClr val="bg1"/>
                </a:solidFill>
                <a:sym typeface="Calibri" pitchFamily="34" charset="0"/>
              </a:rPr>
              <a:t>问题</a:t>
            </a:r>
            <a:r>
              <a:rPr lang="en-US" altLang="zh-CN" sz="2100">
                <a:solidFill>
                  <a:schemeClr val="bg1"/>
                </a:solidFill>
                <a:sym typeface="Calibri" pitchFamily="34" charset="0"/>
              </a:rPr>
              <a:t>1</a:t>
            </a:r>
            <a:r>
              <a:rPr lang="zh-CN" altLang="en-US" sz="2100">
                <a:solidFill>
                  <a:schemeClr val="bg1"/>
                </a:solidFill>
                <a:sym typeface="Calibri" pitchFamily="34" charset="0"/>
              </a:rPr>
              <a:t>：如何从碎片化文本中挖掘得到观点信息？</a:t>
            </a:r>
            <a:endParaRPr lang="en-US" altLang="zh-CN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1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100">
                <a:solidFill>
                  <a:schemeClr val="bg1"/>
                </a:solidFill>
                <a:sym typeface="Calibri" pitchFamily="34" charset="0"/>
              </a:rPr>
              <a:t>问题</a:t>
            </a:r>
            <a:r>
              <a:rPr lang="en-US" altLang="zh-CN" sz="2100">
                <a:solidFill>
                  <a:schemeClr val="bg1"/>
                </a:solidFill>
                <a:sym typeface="Calibri" pitchFamily="34" charset="0"/>
              </a:rPr>
              <a:t>2</a:t>
            </a:r>
            <a:r>
              <a:rPr lang="zh-CN" altLang="en-US" sz="2100">
                <a:solidFill>
                  <a:schemeClr val="bg1"/>
                </a:solidFill>
                <a:sym typeface="Calibri" pitchFamily="34" charset="0"/>
              </a:rPr>
              <a:t>：如何集成碎片化观点信息对用户的主观性表示和建模？</a:t>
            </a:r>
            <a:endParaRPr lang="en-US" altLang="zh-CN" sz="21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1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100">
                <a:solidFill>
                  <a:schemeClr val="bg1"/>
                </a:solidFill>
                <a:sym typeface="Calibri" pitchFamily="34" charset="0"/>
              </a:rPr>
              <a:t>问题</a:t>
            </a:r>
            <a:r>
              <a:rPr lang="en-US" altLang="zh-CN" sz="2100">
                <a:solidFill>
                  <a:schemeClr val="bg1"/>
                </a:solidFill>
                <a:sym typeface="Calibri" pitchFamily="34" charset="0"/>
              </a:rPr>
              <a:t>3</a:t>
            </a:r>
            <a:r>
              <a:rPr lang="zh-CN" altLang="en-US" sz="2100">
                <a:solidFill>
                  <a:schemeClr val="bg1"/>
                </a:solidFill>
                <a:sym typeface="Calibri" pitchFamily="34" charset="0"/>
              </a:rPr>
              <a:t>：如何使用主观模型分析用户的在线交互行为？</a:t>
            </a:r>
            <a:endParaRPr lang="en-US" altLang="zh-CN" sz="210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15376" name="TextBox 33"/>
          <p:cNvSpPr>
            <a:spLocks noChangeArrowheads="1"/>
          </p:cNvSpPr>
          <p:nvPr/>
        </p:nvSpPr>
        <p:spPr bwMode="auto">
          <a:xfrm>
            <a:off x="347663" y="3714750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在线交互行为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5377" name="TextBox 32"/>
          <p:cNvSpPr>
            <a:spLocks noChangeArrowheads="1"/>
          </p:cNvSpPr>
          <p:nvPr/>
        </p:nvSpPr>
        <p:spPr bwMode="auto">
          <a:xfrm>
            <a:off x="357188" y="1851025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27682" name="直接箭头连接符 27681"/>
          <p:cNvCxnSpPr>
            <a:stCxn id="15383" idx="1"/>
            <a:endCxn id="15384" idx="3"/>
          </p:cNvCxnSpPr>
          <p:nvPr/>
        </p:nvCxnSpPr>
        <p:spPr>
          <a:xfrm flipH="1" flipV="1">
            <a:off x="4013200" y="6119813"/>
            <a:ext cx="935038" cy="3175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85" name="直接箭头连接符 27684"/>
          <p:cNvCxnSpPr>
            <a:stCxn id="15383" idx="3"/>
            <a:endCxn id="15386" idx="1"/>
          </p:cNvCxnSpPr>
          <p:nvPr/>
        </p:nvCxnSpPr>
        <p:spPr>
          <a:xfrm flipV="1">
            <a:off x="5492750" y="6137275"/>
            <a:ext cx="781050" cy="14288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83" name="Picture 2" descr="C:\Users\xsongx\Downloads\5648\200803301940031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5878513"/>
            <a:ext cx="544512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4" name="圆角矩形 23"/>
          <p:cNvSpPr>
            <a:spLocks noChangeArrowheads="1"/>
          </p:cNvSpPr>
          <p:nvPr/>
        </p:nvSpPr>
        <p:spPr bwMode="auto">
          <a:xfrm>
            <a:off x="2657475" y="5892800"/>
            <a:ext cx="1355725" cy="45561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85" name="TextBox 25"/>
          <p:cNvSpPr>
            <a:spLocks noChangeArrowheads="1"/>
          </p:cNvSpPr>
          <p:nvPr/>
        </p:nvSpPr>
        <p:spPr bwMode="auto">
          <a:xfrm>
            <a:off x="2728913" y="5888038"/>
            <a:ext cx="1208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观点分析</a:t>
            </a:r>
          </a:p>
        </p:txBody>
      </p:sp>
      <p:sp>
        <p:nvSpPr>
          <p:cNvPr id="15386" name="圆角矩形 23"/>
          <p:cNvSpPr>
            <a:spLocks noChangeArrowheads="1"/>
          </p:cNvSpPr>
          <p:nvPr/>
        </p:nvSpPr>
        <p:spPr bwMode="auto">
          <a:xfrm>
            <a:off x="6273800" y="5910263"/>
            <a:ext cx="1355725" cy="45561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87" name="TextBox 25"/>
          <p:cNvSpPr>
            <a:spLocks noChangeArrowheads="1"/>
          </p:cNvSpPr>
          <p:nvPr/>
        </p:nvSpPr>
        <p:spPr bwMode="auto">
          <a:xfrm>
            <a:off x="6345238" y="5905500"/>
            <a:ext cx="1208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行为分析</a:t>
            </a:r>
          </a:p>
        </p:txBody>
      </p:sp>
      <p:sp>
        <p:nvSpPr>
          <p:cNvPr id="15388" name="圆角矩形 23"/>
          <p:cNvSpPr>
            <a:spLocks noChangeArrowheads="1"/>
          </p:cNvSpPr>
          <p:nvPr/>
        </p:nvSpPr>
        <p:spPr bwMode="auto">
          <a:xfrm>
            <a:off x="1258888" y="4768850"/>
            <a:ext cx="1747837" cy="45561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89" name="TextBox 25"/>
          <p:cNvSpPr>
            <a:spLocks noChangeArrowheads="1"/>
          </p:cNvSpPr>
          <p:nvPr/>
        </p:nvSpPr>
        <p:spPr bwMode="auto">
          <a:xfrm>
            <a:off x="1258888" y="4764088"/>
            <a:ext cx="1741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情感词典构建</a:t>
            </a:r>
          </a:p>
        </p:txBody>
      </p:sp>
      <p:sp>
        <p:nvSpPr>
          <p:cNvPr id="15390" name="圆角矩形 23"/>
          <p:cNvSpPr>
            <a:spLocks noChangeArrowheads="1"/>
          </p:cNvSpPr>
          <p:nvPr/>
        </p:nvSpPr>
        <p:spPr bwMode="auto">
          <a:xfrm>
            <a:off x="3203575" y="4768850"/>
            <a:ext cx="1865313" cy="45561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91" name="TextBox 25"/>
          <p:cNvSpPr>
            <a:spLocks noChangeArrowheads="1"/>
          </p:cNvSpPr>
          <p:nvPr/>
        </p:nvSpPr>
        <p:spPr bwMode="auto">
          <a:xfrm>
            <a:off x="3203575" y="4764088"/>
            <a:ext cx="1865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情感极性分类</a:t>
            </a:r>
          </a:p>
        </p:txBody>
      </p:sp>
      <p:sp>
        <p:nvSpPr>
          <p:cNvPr id="15392" name="圆角矩形 23"/>
          <p:cNvSpPr>
            <a:spLocks noChangeArrowheads="1"/>
          </p:cNvSpPr>
          <p:nvPr/>
        </p:nvSpPr>
        <p:spPr bwMode="auto">
          <a:xfrm>
            <a:off x="5292725" y="4768850"/>
            <a:ext cx="1554163" cy="45561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93" name="TextBox 25"/>
          <p:cNvSpPr>
            <a:spLocks noChangeArrowheads="1"/>
          </p:cNvSpPr>
          <p:nvPr/>
        </p:nvSpPr>
        <p:spPr bwMode="auto">
          <a:xfrm>
            <a:off x="5219700" y="4764088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主观性建模</a:t>
            </a:r>
          </a:p>
        </p:txBody>
      </p:sp>
      <p:sp>
        <p:nvSpPr>
          <p:cNvPr id="15394" name="圆角矩形 23"/>
          <p:cNvSpPr>
            <a:spLocks noChangeArrowheads="1"/>
          </p:cNvSpPr>
          <p:nvPr/>
        </p:nvSpPr>
        <p:spPr bwMode="auto">
          <a:xfrm>
            <a:off x="7021513" y="4773613"/>
            <a:ext cx="1787525" cy="45561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95" name="TextBox 25"/>
          <p:cNvSpPr>
            <a:spLocks noChangeArrowheads="1"/>
          </p:cNvSpPr>
          <p:nvPr/>
        </p:nvSpPr>
        <p:spPr bwMode="auto">
          <a:xfrm>
            <a:off x="7021513" y="4768850"/>
            <a:ext cx="1712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交互行为分析</a:t>
            </a:r>
          </a:p>
        </p:txBody>
      </p:sp>
      <p:sp>
        <p:nvSpPr>
          <p:cNvPr id="15396" name="圆角矩形 23"/>
          <p:cNvSpPr>
            <a:spLocks noChangeArrowheads="1"/>
          </p:cNvSpPr>
          <p:nvPr/>
        </p:nvSpPr>
        <p:spPr bwMode="auto">
          <a:xfrm>
            <a:off x="2646363" y="3794125"/>
            <a:ext cx="1355725" cy="45561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97" name="TextBox 25"/>
          <p:cNvSpPr>
            <a:spLocks noChangeArrowheads="1"/>
          </p:cNvSpPr>
          <p:nvPr/>
        </p:nvSpPr>
        <p:spPr bwMode="auto">
          <a:xfrm>
            <a:off x="2717800" y="3789363"/>
            <a:ext cx="1208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主观内容</a:t>
            </a:r>
          </a:p>
        </p:txBody>
      </p:sp>
      <p:sp>
        <p:nvSpPr>
          <p:cNvPr id="15398" name="圆角矩形 23"/>
          <p:cNvSpPr>
            <a:spLocks noChangeArrowheads="1"/>
          </p:cNvSpPr>
          <p:nvPr/>
        </p:nvSpPr>
        <p:spPr bwMode="auto">
          <a:xfrm>
            <a:off x="6097588" y="3819525"/>
            <a:ext cx="1355725" cy="45561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99" name="TextBox 25"/>
          <p:cNvSpPr>
            <a:spLocks noChangeArrowheads="1"/>
          </p:cNvSpPr>
          <p:nvPr/>
        </p:nvSpPr>
        <p:spPr bwMode="auto">
          <a:xfrm>
            <a:off x="6169025" y="3814763"/>
            <a:ext cx="1208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客观内容</a:t>
            </a:r>
          </a:p>
        </p:txBody>
      </p:sp>
      <p:cxnSp>
        <p:nvCxnSpPr>
          <p:cNvPr id="169" name="直接箭头连接符 168"/>
          <p:cNvCxnSpPr>
            <a:stCxn id="15414" idx="1"/>
            <a:endCxn id="15397" idx="0"/>
          </p:cNvCxnSpPr>
          <p:nvPr/>
        </p:nvCxnSpPr>
        <p:spPr>
          <a:xfrm flipH="1">
            <a:off x="3322638" y="3297238"/>
            <a:ext cx="817562" cy="4921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5414" idx="3"/>
            <a:endCxn id="15398" idx="0"/>
          </p:cNvCxnSpPr>
          <p:nvPr/>
        </p:nvCxnSpPr>
        <p:spPr>
          <a:xfrm>
            <a:off x="5997575" y="3297238"/>
            <a:ext cx="777875" cy="522287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15396" idx="2"/>
            <a:endCxn id="15388" idx="0"/>
          </p:cNvCxnSpPr>
          <p:nvPr/>
        </p:nvCxnSpPr>
        <p:spPr>
          <a:xfrm flipH="1">
            <a:off x="2132013" y="4249738"/>
            <a:ext cx="1192212" cy="51911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5396" idx="2"/>
            <a:endCxn id="15390" idx="0"/>
          </p:cNvCxnSpPr>
          <p:nvPr/>
        </p:nvCxnSpPr>
        <p:spPr>
          <a:xfrm>
            <a:off x="3324225" y="4249738"/>
            <a:ext cx="812800" cy="51911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>
            <a:stCxn id="15396" idx="2"/>
            <a:endCxn id="15392" idx="0"/>
          </p:cNvCxnSpPr>
          <p:nvPr/>
        </p:nvCxnSpPr>
        <p:spPr>
          <a:xfrm>
            <a:off x="3324225" y="4249738"/>
            <a:ext cx="2746375" cy="51911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stCxn id="15398" idx="2"/>
            <a:endCxn id="15393" idx="0"/>
          </p:cNvCxnSpPr>
          <p:nvPr/>
        </p:nvCxnSpPr>
        <p:spPr>
          <a:xfrm flipH="1">
            <a:off x="6048375" y="4275138"/>
            <a:ext cx="727075" cy="48895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stCxn id="15398" idx="2"/>
            <a:endCxn id="15394" idx="0"/>
          </p:cNvCxnSpPr>
          <p:nvPr/>
        </p:nvCxnSpPr>
        <p:spPr>
          <a:xfrm>
            <a:off x="6775450" y="4275138"/>
            <a:ext cx="1139825" cy="49847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/>
          <p:cNvCxnSpPr>
            <a:stCxn id="15388" idx="2"/>
            <a:endCxn id="15384" idx="0"/>
          </p:cNvCxnSpPr>
          <p:nvPr/>
        </p:nvCxnSpPr>
        <p:spPr>
          <a:xfrm>
            <a:off x="2132013" y="5224463"/>
            <a:ext cx="1203325" cy="668337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>
            <a:stCxn id="15390" idx="2"/>
            <a:endCxn id="15384" idx="0"/>
          </p:cNvCxnSpPr>
          <p:nvPr/>
        </p:nvCxnSpPr>
        <p:spPr>
          <a:xfrm flipH="1">
            <a:off x="3335338" y="5224463"/>
            <a:ext cx="801687" cy="668337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>
            <a:stCxn id="15392" idx="2"/>
            <a:endCxn id="15384" idx="0"/>
          </p:cNvCxnSpPr>
          <p:nvPr/>
        </p:nvCxnSpPr>
        <p:spPr>
          <a:xfrm flipH="1">
            <a:off x="3335338" y="5224463"/>
            <a:ext cx="2735262" cy="668337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5392" idx="2"/>
            <a:endCxn id="15386" idx="0"/>
          </p:cNvCxnSpPr>
          <p:nvPr/>
        </p:nvCxnSpPr>
        <p:spPr>
          <a:xfrm>
            <a:off x="6070600" y="5224463"/>
            <a:ext cx="881063" cy="68580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>
            <a:stCxn id="15394" idx="2"/>
            <a:endCxn id="15387" idx="0"/>
          </p:cNvCxnSpPr>
          <p:nvPr/>
        </p:nvCxnSpPr>
        <p:spPr>
          <a:xfrm flipH="1">
            <a:off x="6950075" y="5229225"/>
            <a:ext cx="965200" cy="67627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0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140200" y="2997200"/>
            <a:ext cx="1857375" cy="598488"/>
            <a:chOff x="4140200" y="2997199"/>
            <a:chExt cx="1857375" cy="598489"/>
          </a:xfrm>
        </p:grpSpPr>
        <p:pic>
          <p:nvPicPr>
            <p:cNvPr id="15411" name="Picture 9" descr="C:\Users\xsongx\Downloads\DZ论坛版块图标大合集png\png-058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100" y="3008313"/>
              <a:ext cx="484188" cy="544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12" name="Picture 9" descr="C:\Users\xsongx\Downloads\DZ论坛版块图标大合集png\png-058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863" y="3008313"/>
              <a:ext cx="523875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13" name="Picture 9" descr="C:\Users\xsongx\Downloads\DZ论坛版块图标大合集png\png-058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150" y="2997200"/>
              <a:ext cx="515938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14" name="圆角矩形 18"/>
            <p:cNvSpPr>
              <a:spLocks noChangeArrowheads="1"/>
            </p:cNvSpPr>
            <p:nvPr/>
          </p:nvSpPr>
          <p:spPr bwMode="auto">
            <a:xfrm>
              <a:off x="4140200" y="2997199"/>
              <a:ext cx="1857375" cy="598489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5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5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5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5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5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animBg="1"/>
      <p:bldP spid="15385" grpId="0"/>
      <p:bldP spid="15386" grpId="0" animBg="1"/>
      <p:bldP spid="15387" grpId="0"/>
      <p:bldP spid="15388" grpId="0" animBg="1"/>
      <p:bldP spid="15389" grpId="0"/>
      <p:bldP spid="15390" grpId="0" animBg="1"/>
      <p:bldP spid="15391" grpId="0"/>
      <p:bldP spid="15392" grpId="0" animBg="1"/>
      <p:bldP spid="15393" grpId="0"/>
      <p:bldP spid="15394" grpId="0" animBg="1"/>
      <p:bldP spid="15395" grpId="0"/>
      <p:bldP spid="15396" grpId="0" animBg="1"/>
      <p:bldP spid="15397" grpId="0"/>
      <p:bldP spid="15398" grpId="0" animBg="1"/>
      <p:bldP spid="153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387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0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1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2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3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4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16395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22987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6" name="TextBox 14"/>
          <p:cNvSpPr>
            <a:spLocks noChangeArrowheads="1"/>
          </p:cNvSpPr>
          <p:nvPr/>
        </p:nvSpPr>
        <p:spPr bwMode="auto">
          <a:xfrm>
            <a:off x="2374900" y="2689225"/>
            <a:ext cx="526891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  <a:endParaRPr lang="en-US" altLang="zh-CN" sz="28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情感词典构建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文本情感极性分类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用户主观性建模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用户转发行为分析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16397" name="圆角矩形 15"/>
          <p:cNvSpPr>
            <a:spLocks noChangeArrowheads="1"/>
          </p:cNvSpPr>
          <p:nvPr/>
        </p:nvSpPr>
        <p:spPr bwMode="auto">
          <a:xfrm>
            <a:off x="1714500" y="537210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8" name="TextBox 16"/>
          <p:cNvSpPr>
            <a:spLocks noChangeArrowheads="1"/>
          </p:cNvSpPr>
          <p:nvPr/>
        </p:nvSpPr>
        <p:spPr bwMode="auto">
          <a:xfrm>
            <a:off x="2338388" y="5354638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16399" name="圆角矩形 17"/>
          <p:cNvSpPr>
            <a:spLocks noChangeArrowheads="1"/>
          </p:cNvSpPr>
          <p:nvPr/>
        </p:nvSpPr>
        <p:spPr bwMode="auto">
          <a:xfrm>
            <a:off x="1714500" y="622935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400" name="TextBox 18"/>
          <p:cNvSpPr>
            <a:spLocks noChangeArrowheads="1"/>
          </p:cNvSpPr>
          <p:nvPr/>
        </p:nvSpPr>
        <p:spPr bwMode="auto">
          <a:xfrm>
            <a:off x="2338388" y="6218238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16401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402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403" name="TextBox 21"/>
          <p:cNvSpPr>
            <a:spLocks noChangeArrowheads="1"/>
          </p:cNvSpPr>
          <p:nvPr/>
        </p:nvSpPr>
        <p:spPr bwMode="auto">
          <a:xfrm>
            <a:off x="1928813" y="5353050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404" name="TextBox 22"/>
          <p:cNvSpPr>
            <a:spLocks noChangeArrowheads="1"/>
          </p:cNvSpPr>
          <p:nvPr/>
        </p:nvSpPr>
        <p:spPr bwMode="auto">
          <a:xfrm>
            <a:off x="1928813" y="6207125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" name="笑脸 1"/>
          <p:cNvSpPr/>
          <p:nvPr/>
        </p:nvSpPr>
        <p:spPr>
          <a:xfrm>
            <a:off x="1976438" y="3213100"/>
            <a:ext cx="309562" cy="3111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11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2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3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4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5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7416" name="圆角矩形 18"/>
          <p:cNvSpPr>
            <a:spLocks noChangeArrowheads="1"/>
          </p:cNvSpPr>
          <p:nvPr/>
        </p:nvSpPr>
        <p:spPr bwMode="auto">
          <a:xfrm>
            <a:off x="5437188" y="2462213"/>
            <a:ext cx="1320800" cy="706437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17" name="圆角矩形 23"/>
          <p:cNvSpPr>
            <a:spLocks noChangeArrowheads="1"/>
          </p:cNvSpPr>
          <p:nvPr/>
        </p:nvSpPr>
        <p:spPr bwMode="auto">
          <a:xfrm>
            <a:off x="5437188" y="1962150"/>
            <a:ext cx="1320800" cy="51593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18" name="TextBox 25"/>
          <p:cNvSpPr>
            <a:spLocks noChangeArrowheads="1"/>
          </p:cNvSpPr>
          <p:nvPr/>
        </p:nvSpPr>
        <p:spPr bwMode="auto">
          <a:xfrm>
            <a:off x="5508625" y="1957388"/>
            <a:ext cx="1177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方式</a:t>
            </a:r>
          </a:p>
        </p:txBody>
      </p:sp>
      <p:sp>
        <p:nvSpPr>
          <p:cNvPr id="30732" name="TextBox 32"/>
          <p:cNvSpPr>
            <a:spLocks noChangeArrowheads="1"/>
          </p:cNvSpPr>
          <p:nvPr/>
        </p:nvSpPr>
        <p:spPr bwMode="auto">
          <a:xfrm>
            <a:off x="5529263" y="2747963"/>
            <a:ext cx="11779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自动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20" name="TextBox 32"/>
          <p:cNvSpPr>
            <a:spLocks noChangeArrowheads="1"/>
          </p:cNvSpPr>
          <p:nvPr/>
        </p:nvSpPr>
        <p:spPr bwMode="auto">
          <a:xfrm>
            <a:off x="5529263" y="2459038"/>
            <a:ext cx="11779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人工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21" name="圆角矩形 23"/>
          <p:cNvSpPr>
            <a:spLocks noChangeArrowheads="1"/>
          </p:cNvSpPr>
          <p:nvPr/>
        </p:nvSpPr>
        <p:spPr bwMode="auto">
          <a:xfrm>
            <a:off x="3348038" y="992188"/>
            <a:ext cx="1857375" cy="50006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22" name="TextBox 25"/>
          <p:cNvSpPr>
            <a:spLocks noChangeArrowheads="1"/>
          </p:cNvSpPr>
          <p:nvPr/>
        </p:nvSpPr>
        <p:spPr bwMode="auto">
          <a:xfrm>
            <a:off x="3419475" y="987425"/>
            <a:ext cx="1655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情感词典</a:t>
            </a:r>
          </a:p>
        </p:txBody>
      </p:sp>
      <p:sp>
        <p:nvSpPr>
          <p:cNvPr id="17423" name="圆角矩形 18"/>
          <p:cNvSpPr>
            <a:spLocks noChangeArrowheads="1"/>
          </p:cNvSpPr>
          <p:nvPr/>
        </p:nvSpPr>
        <p:spPr bwMode="auto">
          <a:xfrm>
            <a:off x="619125" y="2511425"/>
            <a:ext cx="1358900" cy="666750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24" name="圆角矩形 23"/>
          <p:cNvSpPr>
            <a:spLocks noChangeArrowheads="1"/>
          </p:cNvSpPr>
          <p:nvPr/>
        </p:nvSpPr>
        <p:spPr bwMode="auto">
          <a:xfrm>
            <a:off x="619125" y="2008188"/>
            <a:ext cx="1358900" cy="4921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25" name="TextBox 25"/>
          <p:cNvSpPr>
            <a:spLocks noChangeArrowheads="1"/>
          </p:cNvSpPr>
          <p:nvPr/>
        </p:nvSpPr>
        <p:spPr bwMode="auto">
          <a:xfrm>
            <a:off x="690563" y="2003425"/>
            <a:ext cx="1211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覆盖面</a:t>
            </a:r>
          </a:p>
        </p:txBody>
      </p:sp>
      <p:sp>
        <p:nvSpPr>
          <p:cNvPr id="30739" name="TextBox 32"/>
          <p:cNvSpPr>
            <a:spLocks noChangeArrowheads="1"/>
          </p:cNvSpPr>
          <p:nvPr/>
        </p:nvSpPr>
        <p:spPr bwMode="auto">
          <a:xfrm>
            <a:off x="711200" y="2792413"/>
            <a:ext cx="1211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领域</a:t>
            </a:r>
          </a:p>
        </p:txBody>
      </p:sp>
      <p:sp>
        <p:nvSpPr>
          <p:cNvPr id="30740" name="TextBox 32"/>
          <p:cNvSpPr>
            <a:spLocks noChangeArrowheads="1"/>
          </p:cNvSpPr>
          <p:nvPr/>
        </p:nvSpPr>
        <p:spPr bwMode="auto">
          <a:xfrm>
            <a:off x="711200" y="2505075"/>
            <a:ext cx="1211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通用</a:t>
            </a:r>
          </a:p>
        </p:txBody>
      </p:sp>
      <p:sp>
        <p:nvSpPr>
          <p:cNvPr id="17428" name="圆角矩形 18"/>
          <p:cNvSpPr>
            <a:spLocks noChangeArrowheads="1"/>
          </p:cNvSpPr>
          <p:nvPr/>
        </p:nvSpPr>
        <p:spPr bwMode="auto">
          <a:xfrm>
            <a:off x="3138488" y="2500313"/>
            <a:ext cx="1577975" cy="933450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29" name="圆角矩形 23"/>
          <p:cNvSpPr>
            <a:spLocks noChangeArrowheads="1"/>
          </p:cNvSpPr>
          <p:nvPr/>
        </p:nvSpPr>
        <p:spPr bwMode="auto">
          <a:xfrm>
            <a:off x="3138488" y="2000250"/>
            <a:ext cx="1577975" cy="49530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30" name="TextBox 25"/>
          <p:cNvSpPr>
            <a:spLocks noChangeArrowheads="1"/>
          </p:cNvSpPr>
          <p:nvPr/>
        </p:nvSpPr>
        <p:spPr bwMode="auto">
          <a:xfrm>
            <a:off x="3209925" y="1995488"/>
            <a:ext cx="1406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内容</a:t>
            </a:r>
          </a:p>
        </p:txBody>
      </p:sp>
      <p:sp>
        <p:nvSpPr>
          <p:cNvPr id="30744" name="TextBox 32"/>
          <p:cNvSpPr>
            <a:spLocks noChangeArrowheads="1"/>
          </p:cNvSpPr>
          <p:nvPr/>
        </p:nvSpPr>
        <p:spPr bwMode="auto">
          <a:xfrm>
            <a:off x="3230563" y="2786063"/>
            <a:ext cx="1406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极性值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32" name="TextBox 33"/>
          <p:cNvSpPr>
            <a:spLocks noChangeArrowheads="1"/>
          </p:cNvSpPr>
          <p:nvPr/>
        </p:nvSpPr>
        <p:spPr bwMode="auto">
          <a:xfrm>
            <a:off x="3221038" y="3074988"/>
            <a:ext cx="14065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情绪类型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33" name="TextBox 32"/>
          <p:cNvSpPr>
            <a:spLocks noChangeArrowheads="1"/>
          </p:cNvSpPr>
          <p:nvPr/>
        </p:nvSpPr>
        <p:spPr bwMode="auto">
          <a:xfrm>
            <a:off x="3230563" y="2498725"/>
            <a:ext cx="14065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主观性值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34" name="圆角矩形 18"/>
          <p:cNvSpPr>
            <a:spLocks noChangeArrowheads="1"/>
          </p:cNvSpPr>
          <p:nvPr/>
        </p:nvSpPr>
        <p:spPr bwMode="auto">
          <a:xfrm>
            <a:off x="833438" y="4300538"/>
            <a:ext cx="1577975" cy="933450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35" name="圆角矩形 23"/>
          <p:cNvSpPr>
            <a:spLocks noChangeArrowheads="1"/>
          </p:cNvSpPr>
          <p:nvPr/>
        </p:nvSpPr>
        <p:spPr bwMode="auto">
          <a:xfrm>
            <a:off x="833438" y="3800475"/>
            <a:ext cx="1577975" cy="49530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36" name="TextBox 25"/>
          <p:cNvSpPr>
            <a:spLocks noChangeArrowheads="1"/>
          </p:cNvSpPr>
          <p:nvPr/>
        </p:nvSpPr>
        <p:spPr bwMode="auto">
          <a:xfrm>
            <a:off x="904875" y="3795713"/>
            <a:ext cx="1406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极性值</a:t>
            </a:r>
          </a:p>
        </p:txBody>
      </p:sp>
      <p:sp>
        <p:nvSpPr>
          <p:cNvPr id="17437" name="TextBox 32"/>
          <p:cNvSpPr>
            <a:spLocks noChangeArrowheads="1"/>
          </p:cNvSpPr>
          <p:nvPr/>
        </p:nvSpPr>
        <p:spPr bwMode="auto">
          <a:xfrm>
            <a:off x="925513" y="4586288"/>
            <a:ext cx="1406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顺序值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0751" name="TextBox 33"/>
          <p:cNvSpPr>
            <a:spLocks noChangeArrowheads="1"/>
          </p:cNvSpPr>
          <p:nvPr/>
        </p:nvSpPr>
        <p:spPr bwMode="auto">
          <a:xfrm>
            <a:off x="915988" y="4875213"/>
            <a:ext cx="1406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连续值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39" name="TextBox 32"/>
          <p:cNvSpPr>
            <a:spLocks noChangeArrowheads="1"/>
          </p:cNvSpPr>
          <p:nvPr/>
        </p:nvSpPr>
        <p:spPr bwMode="auto">
          <a:xfrm>
            <a:off x="925513" y="4298950"/>
            <a:ext cx="1406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二值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3" name="肘形连接符 2"/>
          <p:cNvCxnSpPr>
            <a:stCxn id="17421" idx="1"/>
            <a:endCxn id="17424" idx="0"/>
          </p:cNvCxnSpPr>
          <p:nvPr/>
        </p:nvCxnSpPr>
        <p:spPr>
          <a:xfrm rot="10800000" flipV="1">
            <a:off x="1298575" y="1243013"/>
            <a:ext cx="2049463" cy="76517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5"/>
          <p:cNvCxnSpPr>
            <a:stCxn id="17421" idx="2"/>
            <a:endCxn id="17430" idx="0"/>
          </p:cNvCxnSpPr>
          <p:nvPr/>
        </p:nvCxnSpPr>
        <p:spPr>
          <a:xfrm rot="5400000">
            <a:off x="3843338" y="1562100"/>
            <a:ext cx="503238" cy="363537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30744" idx="1"/>
            <a:endCxn id="17435" idx="3"/>
          </p:cNvCxnSpPr>
          <p:nvPr/>
        </p:nvCxnSpPr>
        <p:spPr>
          <a:xfrm rot="10800000" flipV="1">
            <a:off x="2411413" y="2970213"/>
            <a:ext cx="819150" cy="107791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7421" idx="3"/>
            <a:endCxn id="17417" idx="0"/>
          </p:cNvCxnSpPr>
          <p:nvPr/>
        </p:nvCxnSpPr>
        <p:spPr>
          <a:xfrm>
            <a:off x="5205413" y="1243013"/>
            <a:ext cx="892175" cy="719137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4" name="圆角矩形 18"/>
          <p:cNvSpPr>
            <a:spLocks noChangeArrowheads="1"/>
          </p:cNvSpPr>
          <p:nvPr/>
        </p:nvSpPr>
        <p:spPr bwMode="auto">
          <a:xfrm>
            <a:off x="3406775" y="4595813"/>
            <a:ext cx="1322388" cy="706437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45" name="圆角矩形 23"/>
          <p:cNvSpPr>
            <a:spLocks noChangeArrowheads="1"/>
          </p:cNvSpPr>
          <p:nvPr/>
        </p:nvSpPr>
        <p:spPr bwMode="auto">
          <a:xfrm>
            <a:off x="3406775" y="4095750"/>
            <a:ext cx="1322388" cy="51593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46" name="TextBox 25"/>
          <p:cNvSpPr>
            <a:spLocks noChangeArrowheads="1"/>
          </p:cNvSpPr>
          <p:nvPr/>
        </p:nvSpPr>
        <p:spPr bwMode="auto">
          <a:xfrm>
            <a:off x="3478213" y="4090988"/>
            <a:ext cx="1177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基础</a:t>
            </a:r>
          </a:p>
        </p:txBody>
      </p:sp>
      <p:sp>
        <p:nvSpPr>
          <p:cNvPr id="30760" name="TextBox 32"/>
          <p:cNvSpPr>
            <a:spLocks noChangeArrowheads="1"/>
          </p:cNvSpPr>
          <p:nvPr/>
        </p:nvSpPr>
        <p:spPr bwMode="auto">
          <a:xfrm>
            <a:off x="3498850" y="4881563"/>
            <a:ext cx="11779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转化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48" name="TextBox 32"/>
          <p:cNvSpPr>
            <a:spLocks noChangeArrowheads="1"/>
          </p:cNvSpPr>
          <p:nvPr/>
        </p:nvSpPr>
        <p:spPr bwMode="auto">
          <a:xfrm>
            <a:off x="3498850" y="4592638"/>
            <a:ext cx="11779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新建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49" name="圆角矩形 18"/>
          <p:cNvSpPr>
            <a:spLocks noChangeArrowheads="1"/>
          </p:cNvSpPr>
          <p:nvPr/>
        </p:nvSpPr>
        <p:spPr bwMode="auto">
          <a:xfrm>
            <a:off x="5219700" y="4600575"/>
            <a:ext cx="1322388" cy="706438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50" name="圆角矩形 23"/>
          <p:cNvSpPr>
            <a:spLocks noChangeArrowheads="1"/>
          </p:cNvSpPr>
          <p:nvPr/>
        </p:nvSpPr>
        <p:spPr bwMode="auto">
          <a:xfrm>
            <a:off x="5219700" y="4100513"/>
            <a:ext cx="1322388" cy="515937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51" name="TextBox 25"/>
          <p:cNvSpPr>
            <a:spLocks noChangeArrowheads="1"/>
          </p:cNvSpPr>
          <p:nvPr/>
        </p:nvSpPr>
        <p:spPr bwMode="auto">
          <a:xfrm>
            <a:off x="5291138" y="4095750"/>
            <a:ext cx="1179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方法</a:t>
            </a:r>
          </a:p>
        </p:txBody>
      </p:sp>
      <p:sp>
        <p:nvSpPr>
          <p:cNvPr id="30765" name="TextBox 32"/>
          <p:cNvSpPr>
            <a:spLocks noChangeArrowheads="1"/>
          </p:cNvSpPr>
          <p:nvPr/>
        </p:nvSpPr>
        <p:spPr bwMode="auto">
          <a:xfrm>
            <a:off x="5311775" y="4886325"/>
            <a:ext cx="1179513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基于语料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0766" name="TextBox 32"/>
          <p:cNvSpPr>
            <a:spLocks noChangeArrowheads="1"/>
          </p:cNvSpPr>
          <p:nvPr/>
        </p:nvSpPr>
        <p:spPr bwMode="auto">
          <a:xfrm>
            <a:off x="5311775" y="4597400"/>
            <a:ext cx="1179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基于词典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54" name="圆角矩形 18"/>
          <p:cNvSpPr>
            <a:spLocks noChangeArrowheads="1"/>
          </p:cNvSpPr>
          <p:nvPr/>
        </p:nvSpPr>
        <p:spPr bwMode="auto">
          <a:xfrm>
            <a:off x="6884988" y="4581525"/>
            <a:ext cx="1576387" cy="933450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55" name="圆角矩形 23"/>
          <p:cNvSpPr>
            <a:spLocks noChangeArrowheads="1"/>
          </p:cNvSpPr>
          <p:nvPr/>
        </p:nvSpPr>
        <p:spPr bwMode="auto">
          <a:xfrm>
            <a:off x="6884988" y="4081463"/>
            <a:ext cx="1576387" cy="49530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456" name="TextBox 25"/>
          <p:cNvSpPr>
            <a:spLocks noChangeArrowheads="1"/>
          </p:cNvSpPr>
          <p:nvPr/>
        </p:nvSpPr>
        <p:spPr bwMode="auto">
          <a:xfrm>
            <a:off x="6956425" y="4076700"/>
            <a:ext cx="1404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监督</a:t>
            </a:r>
          </a:p>
        </p:txBody>
      </p:sp>
      <p:sp>
        <p:nvSpPr>
          <p:cNvPr id="17457" name="TextBox 32"/>
          <p:cNvSpPr>
            <a:spLocks noChangeArrowheads="1"/>
          </p:cNvSpPr>
          <p:nvPr/>
        </p:nvSpPr>
        <p:spPr bwMode="auto">
          <a:xfrm>
            <a:off x="6977063" y="4868863"/>
            <a:ext cx="1404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全监督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7458" name="TextBox 33"/>
          <p:cNvSpPr>
            <a:spLocks noChangeArrowheads="1"/>
          </p:cNvSpPr>
          <p:nvPr/>
        </p:nvSpPr>
        <p:spPr bwMode="auto">
          <a:xfrm>
            <a:off x="6967538" y="5156200"/>
            <a:ext cx="1404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无监督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0772" name="TextBox 32"/>
          <p:cNvSpPr>
            <a:spLocks noChangeArrowheads="1"/>
          </p:cNvSpPr>
          <p:nvPr/>
        </p:nvSpPr>
        <p:spPr bwMode="auto">
          <a:xfrm>
            <a:off x="6977063" y="4579938"/>
            <a:ext cx="1404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无监督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20" name="肘形连接符 19"/>
          <p:cNvCxnSpPr>
            <a:stCxn id="30732" idx="1"/>
            <a:endCxn id="17445" idx="3"/>
          </p:cNvCxnSpPr>
          <p:nvPr/>
        </p:nvCxnSpPr>
        <p:spPr>
          <a:xfrm rot="10800000" flipV="1">
            <a:off x="4729163" y="2938463"/>
            <a:ext cx="800100" cy="141605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30732" idx="2"/>
            <a:endCxn id="17450" idx="0"/>
          </p:cNvCxnSpPr>
          <p:nvPr/>
        </p:nvCxnSpPr>
        <p:spPr>
          <a:xfrm rot="5400000">
            <a:off x="5514975" y="3497263"/>
            <a:ext cx="969963" cy="236537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0732" idx="3"/>
            <a:endCxn id="17456" idx="0"/>
          </p:cNvCxnSpPr>
          <p:nvPr/>
        </p:nvCxnSpPr>
        <p:spPr>
          <a:xfrm>
            <a:off x="6707188" y="2938463"/>
            <a:ext cx="950912" cy="1138237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63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64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00" fill="hold"/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0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0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4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0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2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0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700" fill="hold"/>
                                        <p:tgtEl>
                                          <p:spTgt spid="3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3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0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3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3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3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38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8439" name="圆角矩形 10"/>
          <p:cNvSpPr>
            <a:spLocks noChangeArrowheads="1"/>
          </p:cNvSpPr>
          <p:nvPr/>
        </p:nvSpPr>
        <p:spPr bwMode="auto">
          <a:xfrm>
            <a:off x="249238" y="1058863"/>
            <a:ext cx="4611687" cy="4964112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440" name="TextBox 32"/>
          <p:cNvSpPr>
            <a:spLocks noChangeArrowheads="1"/>
          </p:cNvSpPr>
          <p:nvPr/>
        </p:nvSpPr>
        <p:spPr bwMode="auto">
          <a:xfrm>
            <a:off x="249238" y="1093788"/>
            <a:ext cx="46116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800">
                <a:solidFill>
                  <a:schemeClr val="bg1"/>
                </a:solidFill>
                <a:sym typeface="Calibri" pitchFamily="34" charset="0"/>
              </a:rPr>
              <a:t>构建方案</a:t>
            </a:r>
            <a:endParaRPr lang="en-US" altLang="zh-CN" sz="28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使用语义知识库转化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在领域语料内扩展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跨语言情感词典转化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翻译方式：源语言向目标语言转化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语义关系：目标语言从源语言中抽取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情感词典资源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以英文为主，词典资源多，内容丰富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     中文情感词典资源少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以人工编辑为主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情感词典的领域扩展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通用情感词典领域适应性和覆盖度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>
                <a:solidFill>
                  <a:schemeClr val="bg1"/>
                </a:solidFill>
                <a:sym typeface="Calibri" pitchFamily="34" charset="0"/>
              </a:rPr>
              <a:t>基于领域语料扩展</a:t>
            </a:r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  <a:p>
            <a:endParaRPr lang="en-US" altLang="zh-CN" sz="2000">
              <a:solidFill>
                <a:schemeClr val="bg1"/>
              </a:solidFill>
              <a:sym typeface="Calibri" pitchFamily="34" charset="0"/>
            </a:endParaRPr>
          </a:p>
        </p:txBody>
      </p:sp>
      <p:pic>
        <p:nvPicPr>
          <p:cNvPr id="18441" name="Picture 22" descr="http://ico.ooopic.com/ajax/iconpng/?id=155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1095375"/>
            <a:ext cx="75406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4" descr="http://ico.ooopic.com/ajax/iconpng/?id=80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2263775"/>
            <a:ext cx="735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>
            <a:stCxn id="18441" idx="2"/>
            <a:endCxn id="18442" idx="0"/>
          </p:cNvCxnSpPr>
          <p:nvPr/>
        </p:nvCxnSpPr>
        <p:spPr>
          <a:xfrm>
            <a:off x="6794500" y="1849438"/>
            <a:ext cx="4763" cy="41433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4" name="Picture 26" descr="http://www.haipic.com/icon/22055/22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373438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26" descr="http://www.haipic.com/icon/22055/22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3373438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6" descr="http://www.haipic.com/icon/22055/22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357563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>
            <a:stCxn id="18442" idx="2"/>
            <a:endCxn id="18444" idx="0"/>
          </p:cNvCxnSpPr>
          <p:nvPr/>
        </p:nvCxnSpPr>
        <p:spPr>
          <a:xfrm flipH="1">
            <a:off x="5940425" y="2997200"/>
            <a:ext cx="858838" cy="376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8442" idx="2"/>
            <a:endCxn id="18445" idx="0"/>
          </p:cNvCxnSpPr>
          <p:nvPr/>
        </p:nvCxnSpPr>
        <p:spPr>
          <a:xfrm>
            <a:off x="6799263" y="2997200"/>
            <a:ext cx="6350" cy="376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8442" idx="2"/>
            <a:endCxn id="18446" idx="0"/>
          </p:cNvCxnSpPr>
          <p:nvPr/>
        </p:nvCxnSpPr>
        <p:spPr>
          <a:xfrm>
            <a:off x="6799263" y="2997200"/>
            <a:ext cx="869950" cy="3603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50" name="Picture 28" descr="http://www.iconpng.com/png/finance-application/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4581525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1" name="Picture 28" descr="http://www.iconpng.com/png/finance-application/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4581525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2" name="Picture 28" descr="http://www.iconpng.com/png/finance-application/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4581525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直接箭头连接符 46"/>
          <p:cNvCxnSpPr>
            <a:stCxn id="18444" idx="2"/>
            <a:endCxn id="18450" idx="0"/>
          </p:cNvCxnSpPr>
          <p:nvPr/>
        </p:nvCxnSpPr>
        <p:spPr>
          <a:xfrm>
            <a:off x="5940425" y="4092575"/>
            <a:ext cx="0" cy="4889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8445" idx="2"/>
            <a:endCxn id="18451" idx="0"/>
          </p:cNvCxnSpPr>
          <p:nvPr/>
        </p:nvCxnSpPr>
        <p:spPr>
          <a:xfrm flipH="1">
            <a:off x="6794500" y="4092575"/>
            <a:ext cx="11113" cy="4889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8446" idx="2"/>
            <a:endCxn id="18452" idx="0"/>
          </p:cNvCxnSpPr>
          <p:nvPr/>
        </p:nvCxnSpPr>
        <p:spPr>
          <a:xfrm>
            <a:off x="7669213" y="4076700"/>
            <a:ext cx="0" cy="5048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6" name="TextBox 26"/>
          <p:cNvSpPr>
            <a:spLocks noChangeArrowheads="1"/>
          </p:cNvSpPr>
          <p:nvPr/>
        </p:nvSpPr>
        <p:spPr bwMode="auto">
          <a:xfrm>
            <a:off x="7234238" y="1287463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英文情感词典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8457" name="TextBox 26"/>
          <p:cNvSpPr>
            <a:spLocks noChangeArrowheads="1"/>
          </p:cNvSpPr>
          <p:nvPr/>
        </p:nvSpPr>
        <p:spPr bwMode="auto">
          <a:xfrm>
            <a:off x="7215188" y="2413000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中文情感词典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8458" name="TextBox 26"/>
          <p:cNvSpPr>
            <a:spLocks noChangeArrowheads="1"/>
          </p:cNvSpPr>
          <p:nvPr/>
        </p:nvSpPr>
        <p:spPr bwMode="auto">
          <a:xfrm>
            <a:off x="8029575" y="3548063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领域语料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8459" name="TextBox 26"/>
          <p:cNvSpPr>
            <a:spLocks noChangeArrowheads="1"/>
          </p:cNvSpPr>
          <p:nvPr/>
        </p:nvSpPr>
        <p:spPr bwMode="auto">
          <a:xfrm>
            <a:off x="7958138" y="4803775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领域词典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846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8461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62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3" name="曲线连接符 2"/>
          <p:cNvCxnSpPr>
            <a:stCxn id="18442" idx="1"/>
            <a:endCxn id="18441" idx="1"/>
          </p:cNvCxnSpPr>
          <p:nvPr/>
        </p:nvCxnSpPr>
        <p:spPr>
          <a:xfrm rot="10800000">
            <a:off x="6416675" y="1473200"/>
            <a:ext cx="14288" cy="1157288"/>
          </a:xfrm>
          <a:prstGeom prst="curvedConnector3">
            <a:avLst>
              <a:gd name="adj1" fmla="val 2869135"/>
            </a:avLst>
          </a:prstGeom>
          <a:ln w="2857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8" grpId="0"/>
      <p:bldP spid="184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59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0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1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2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9463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946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9466" name="Picture 22" descr="http://ico.ooopic.com/ajax/iconpng/?id=155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5589588"/>
            <a:ext cx="754062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24" descr="http://ico.ooopic.com/ajax/iconpng/?id=80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298575"/>
            <a:ext cx="735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13"/>
          <p:cNvCxnSpPr>
            <a:stCxn id="19466" idx="0"/>
            <a:endCxn id="19467" idx="2"/>
          </p:cNvCxnSpPr>
          <p:nvPr/>
        </p:nvCxnSpPr>
        <p:spPr>
          <a:xfrm flipV="1">
            <a:off x="715963" y="2032000"/>
            <a:ext cx="9525" cy="355758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标注 22"/>
          <p:cNvSpPr/>
          <p:nvPr/>
        </p:nvSpPr>
        <p:spPr>
          <a:xfrm>
            <a:off x="1330325" y="5865813"/>
            <a:ext cx="2881313" cy="733425"/>
          </a:xfrm>
          <a:prstGeom prst="wedgeRectCallout">
            <a:avLst>
              <a:gd name="adj1" fmla="val -58965"/>
              <a:gd name="adj2" fmla="val -19290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英文语义词典</a:t>
            </a:r>
            <a:r>
              <a:rPr lang="en-US" altLang="zh-CN" sz="1600" dirty="0" err="1">
                <a:solidFill>
                  <a:schemeClr val="bg1"/>
                </a:solidFill>
                <a:latin typeface="Arial" charset="0"/>
              </a:rPr>
              <a:t>Wordnet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英文情感词典</a:t>
            </a:r>
            <a:r>
              <a:rPr lang="en-US" altLang="zh-CN" sz="1600" dirty="0" err="1">
                <a:solidFill>
                  <a:schemeClr val="bg1"/>
                </a:solidFill>
                <a:latin typeface="Arial" charset="0"/>
              </a:rPr>
              <a:t>SentiWordNet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3" name="矩形标注 32"/>
          <p:cNvSpPr/>
          <p:nvPr/>
        </p:nvSpPr>
        <p:spPr>
          <a:xfrm>
            <a:off x="976313" y="2744788"/>
            <a:ext cx="2024062" cy="576262"/>
          </a:xfrm>
          <a:prstGeom prst="wedgeRectCallout">
            <a:avLst>
              <a:gd name="adj1" fmla="val -62167"/>
              <a:gd name="adj2" fmla="val -18189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语义知识库</a:t>
            </a:r>
            <a:r>
              <a:rPr lang="en-US" altLang="zh-CN" sz="1600" dirty="0" err="1">
                <a:solidFill>
                  <a:schemeClr val="bg1"/>
                </a:solidFill>
                <a:latin typeface="Arial" charset="0"/>
              </a:rPr>
              <a:t>HowNet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2787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001963"/>
            <a:ext cx="5156200" cy="388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3449638"/>
            <a:ext cx="4924425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0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912813"/>
            <a:ext cx="6507162" cy="17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2338388" y="911225"/>
            <a:ext cx="839787" cy="284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338388" y="2357438"/>
            <a:ext cx="1204912" cy="284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643438" y="2349500"/>
            <a:ext cx="1152525" cy="284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6445250" y="2347913"/>
            <a:ext cx="1912938" cy="284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9" name="曲线连接符 28"/>
          <p:cNvCxnSpPr>
            <a:stCxn id="27" idx="3"/>
          </p:cNvCxnSpPr>
          <p:nvPr/>
        </p:nvCxnSpPr>
        <p:spPr>
          <a:xfrm>
            <a:off x="5795963" y="2492375"/>
            <a:ext cx="777875" cy="509588"/>
          </a:xfrm>
          <a:prstGeom prst="curvedConnector3">
            <a:avLst>
              <a:gd name="adj1" fmla="val 65964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endCxn id="27" idx="1"/>
          </p:cNvCxnSpPr>
          <p:nvPr/>
        </p:nvCxnSpPr>
        <p:spPr>
          <a:xfrm rot="5400000" flipH="1" flipV="1">
            <a:off x="3948906" y="2755107"/>
            <a:ext cx="957263" cy="431800"/>
          </a:xfrm>
          <a:prstGeom prst="curved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26" idx="0"/>
          </p:cNvCxnSpPr>
          <p:nvPr/>
        </p:nvCxnSpPr>
        <p:spPr>
          <a:xfrm flipH="1" flipV="1">
            <a:off x="2770188" y="1195388"/>
            <a:ext cx="171450" cy="11620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7" idx="0"/>
            <a:endCxn id="25" idx="2"/>
          </p:cNvCxnSpPr>
          <p:nvPr/>
        </p:nvCxnSpPr>
        <p:spPr>
          <a:xfrm flipH="1" flipV="1">
            <a:off x="2759075" y="1195388"/>
            <a:ext cx="2460625" cy="1154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8" idx="0"/>
            <a:endCxn id="25" idx="3"/>
          </p:cNvCxnSpPr>
          <p:nvPr/>
        </p:nvCxnSpPr>
        <p:spPr>
          <a:xfrm flipH="1" flipV="1">
            <a:off x="3178175" y="1054100"/>
            <a:ext cx="4222750" cy="12938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6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0487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048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0490" name="Picture 22" descr="http://ico.ooopic.com/ajax/iconpng/?id=155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5589588"/>
            <a:ext cx="754062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24" descr="http://ico.ooopic.com/ajax/iconpng/?id=80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298575"/>
            <a:ext cx="735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13"/>
          <p:cNvCxnSpPr>
            <a:stCxn id="20490" idx="0"/>
            <a:endCxn id="20491" idx="2"/>
          </p:cNvCxnSpPr>
          <p:nvPr/>
        </p:nvCxnSpPr>
        <p:spPr>
          <a:xfrm flipV="1">
            <a:off x="715963" y="2032000"/>
            <a:ext cx="9525" cy="355758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3" name="圆角矩形 10"/>
          <p:cNvSpPr>
            <a:spLocks noChangeArrowheads="1"/>
          </p:cNvSpPr>
          <p:nvPr/>
        </p:nvSpPr>
        <p:spPr bwMode="auto">
          <a:xfrm>
            <a:off x="1303338" y="1162050"/>
            <a:ext cx="4133850" cy="120967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5" name="TextBox 3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302764" y="1196583"/>
            <a:ext cx="4133632" cy="1426160"/>
          </a:xfrm>
          <a:prstGeom prst="rect">
            <a:avLst/>
          </a:prstGeom>
          <a:blipFill rotWithShape="1">
            <a:blip r:embed="rId4"/>
            <a:stretch>
              <a:fillRect l="-2360" t="-470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0495" name="Picture 2" descr="F:\gitbase\MyThesis\Thesis\figures\2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639763"/>
            <a:ext cx="3594100" cy="3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6" name="圆角矩形 10"/>
          <p:cNvSpPr>
            <a:spLocks noChangeArrowheads="1"/>
          </p:cNvSpPr>
          <p:nvPr/>
        </p:nvSpPr>
        <p:spPr bwMode="auto">
          <a:xfrm>
            <a:off x="1306513" y="2709863"/>
            <a:ext cx="4133850" cy="1639887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TextBox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302764" y="2708670"/>
            <a:ext cx="4137397" cy="1549720"/>
          </a:xfrm>
          <a:prstGeom prst="rect">
            <a:avLst/>
          </a:prstGeom>
          <a:blipFill rotWithShape="1">
            <a:blip r:embed="rId6"/>
            <a:stretch>
              <a:fillRect l="-442" t="-431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0498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054475"/>
            <a:ext cx="3008312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9" name="圆角矩形 10"/>
          <p:cNvSpPr>
            <a:spLocks noChangeArrowheads="1"/>
          </p:cNvSpPr>
          <p:nvPr/>
        </p:nvSpPr>
        <p:spPr bwMode="auto">
          <a:xfrm>
            <a:off x="1303338" y="4841875"/>
            <a:ext cx="4133850" cy="1125538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2" name="TextBox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298999" y="4841476"/>
            <a:ext cx="4137397" cy="954044"/>
          </a:xfrm>
          <a:prstGeom prst="rect">
            <a:avLst/>
          </a:prstGeom>
          <a:blipFill rotWithShape="1">
            <a:blip r:embed="rId8"/>
            <a:stretch>
              <a:fillRect l="-295" t="-700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 animBg="1"/>
      <p:bldP spid="2049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075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6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8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0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1" name="圆角矩形 10"/>
          <p:cNvSpPr>
            <a:spLocks noChangeArrowheads="1"/>
          </p:cNvSpPr>
          <p:nvPr/>
        </p:nvSpPr>
        <p:spPr bwMode="auto">
          <a:xfrm>
            <a:off x="1546225" y="1592263"/>
            <a:ext cx="6373813" cy="3059112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82" name="TextBox 11"/>
          <p:cNvSpPr>
            <a:spLocks noChangeArrowheads="1"/>
          </p:cNvSpPr>
          <p:nvPr/>
        </p:nvSpPr>
        <p:spPr bwMode="auto">
          <a:xfrm>
            <a:off x="1143000" y="76200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引言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083" name="TextBox 12"/>
          <p:cNvSpPr>
            <a:spLocks noChangeArrowheads="1"/>
          </p:cNvSpPr>
          <p:nvPr/>
        </p:nvSpPr>
        <p:spPr bwMode="auto">
          <a:xfrm>
            <a:off x="1581150" y="1592263"/>
            <a:ext cx="6461125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If we take meaning of language in the way of function, there are: </a:t>
            </a:r>
          </a:p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♦ descriptive meaning, </a:t>
            </a:r>
          </a:p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♦ social meaning, </a:t>
            </a:r>
          </a:p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♦ and expressive meaning.</a:t>
            </a:r>
          </a:p>
          <a:p>
            <a:r>
              <a:rPr lang="en-US" altLang="zh-CN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(John Lyons,1977)《Semantics》</a:t>
            </a:r>
            <a:endParaRPr lang="zh-CN" altLang="en-US" sz="3200">
              <a:sym typeface="Calibri" pitchFamily="34" charset="0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6738938" y="4287838"/>
            <a:ext cx="2262187" cy="2425700"/>
          </a:xfrm>
          <a:prstGeom prst="wedgeRectCallout">
            <a:avLst>
              <a:gd name="adj1" fmla="val -114777"/>
              <a:gd name="adj2" fmla="val -103440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sym typeface="宋体" pitchFamily="2" charset="-122"/>
              </a:rPr>
              <a:t>客观信息</a:t>
            </a:r>
            <a:r>
              <a:rPr lang="en-US" altLang="zh-CN" sz="2800" dirty="0">
                <a:solidFill>
                  <a:schemeClr val="bg1"/>
                </a:solidFill>
                <a:sym typeface="宋体" pitchFamily="2" charset="-122"/>
              </a:rPr>
              <a:t>:</a:t>
            </a:r>
          </a:p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sym typeface="Calibri" pitchFamily="34" charset="0"/>
              </a:rPr>
              <a:t>描述客观事实的信息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757238" y="4287838"/>
            <a:ext cx="2662237" cy="2425700"/>
          </a:xfrm>
          <a:prstGeom prst="wedgeRectCallout">
            <a:avLst>
              <a:gd name="adj1" fmla="val 23042"/>
              <a:gd name="adj2" fmla="val -65303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sym typeface="宋体" pitchFamily="2" charset="-122"/>
              </a:rPr>
              <a:t>主观信息</a:t>
            </a:r>
            <a:r>
              <a:rPr lang="en-US" altLang="zh-CN" sz="2800" dirty="0">
                <a:solidFill>
                  <a:schemeClr val="bg1"/>
                </a:solidFill>
                <a:sym typeface="宋体" pitchFamily="2" charset="-122"/>
              </a:rPr>
              <a:t>: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sym typeface="Calibri" pitchFamily="34" charset="0"/>
              </a:rPr>
              <a:t>表达对所谈论目标事物的观点（态度、情感或者看法）</a:t>
            </a:r>
            <a:endParaRPr lang="zh-CN" altLang="en-US" sz="2800" dirty="0">
              <a:solidFill>
                <a:schemeClr val="bg1"/>
              </a:solidFill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07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08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09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0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1511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1512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3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1514" name="Picture 22" descr="http://ico.ooopic.com/ajax/iconpng/?id=155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5589588"/>
            <a:ext cx="754062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24" descr="http://ico.ooopic.com/ajax/iconpng/?id=80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298575"/>
            <a:ext cx="735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13"/>
          <p:cNvCxnSpPr>
            <a:stCxn id="21514" idx="0"/>
            <a:endCxn id="21515" idx="2"/>
          </p:cNvCxnSpPr>
          <p:nvPr/>
        </p:nvCxnSpPr>
        <p:spPr>
          <a:xfrm flipV="1">
            <a:off x="715963" y="2032000"/>
            <a:ext cx="9525" cy="355758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圆角矩形 10"/>
          <p:cNvSpPr>
            <a:spLocks noChangeArrowheads="1"/>
          </p:cNvSpPr>
          <p:nvPr/>
        </p:nvSpPr>
        <p:spPr bwMode="auto">
          <a:xfrm>
            <a:off x="1073150" y="1104900"/>
            <a:ext cx="4289425" cy="527685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TextBox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088510" y="1051911"/>
            <a:ext cx="4275853" cy="5398401"/>
          </a:xfrm>
          <a:prstGeom prst="rect">
            <a:avLst/>
          </a:prstGeom>
          <a:blipFill rotWithShape="1">
            <a:blip r:embed="rId4"/>
            <a:stretch>
              <a:fillRect l="-1569" t="-791" r="-3281" b="-22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圆角矩形 10"/>
          <p:cNvSpPr>
            <a:spLocks noChangeArrowheads="1"/>
          </p:cNvSpPr>
          <p:nvPr/>
        </p:nvSpPr>
        <p:spPr bwMode="auto">
          <a:xfrm>
            <a:off x="5511800" y="1196975"/>
            <a:ext cx="3489325" cy="112395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TextBox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508430" y="1195977"/>
            <a:ext cx="3492696" cy="1094146"/>
          </a:xfrm>
          <a:prstGeom prst="rect">
            <a:avLst/>
          </a:prstGeom>
          <a:blipFill rotWithShape="1">
            <a:blip r:embed="rId5"/>
            <a:stretch>
              <a:fillRect l="-2792" t="-61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1442" name="Picture 2" descr="词语计算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3055938"/>
            <a:ext cx="4800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1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2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3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4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2535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2536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8" name="圆角矩形 10"/>
          <p:cNvSpPr>
            <a:spLocks noChangeArrowheads="1"/>
          </p:cNvSpPr>
          <p:nvPr/>
        </p:nvSpPr>
        <p:spPr bwMode="auto">
          <a:xfrm>
            <a:off x="3059113" y="889000"/>
            <a:ext cx="5762625" cy="498951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TextBox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075246" y="835812"/>
            <a:ext cx="5746701" cy="4990853"/>
          </a:xfrm>
          <a:prstGeom prst="rect">
            <a:avLst/>
          </a:prstGeom>
          <a:blipFill rotWithShape="1">
            <a:blip r:embed="rId2"/>
            <a:stretch>
              <a:fillRect l="-1060" t="-855" b="-48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2540" name="Picture 24" descr="http://ico.ooopic.com/ajax/iconpng/?id=80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82725"/>
            <a:ext cx="73501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26" descr="http://www.haipic.com/icon/22055/22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2592388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接箭头连接符 25"/>
          <p:cNvCxnSpPr>
            <a:stCxn id="22540" idx="2"/>
            <a:endCxn id="22541" idx="0"/>
          </p:cNvCxnSpPr>
          <p:nvPr/>
        </p:nvCxnSpPr>
        <p:spPr>
          <a:xfrm>
            <a:off x="444500" y="2216150"/>
            <a:ext cx="6350" cy="376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43" name="Picture 28" descr="http://www.iconpng.com/png/finance-application/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3800475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箭头连接符 30"/>
          <p:cNvCxnSpPr>
            <a:stCxn id="22541" idx="2"/>
            <a:endCxn id="22543" idx="0"/>
          </p:cNvCxnSpPr>
          <p:nvPr/>
        </p:nvCxnSpPr>
        <p:spPr>
          <a:xfrm flipH="1">
            <a:off x="439738" y="3311525"/>
            <a:ext cx="11112" cy="4889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5" name="圆角矩形 19"/>
          <p:cNvSpPr>
            <a:spLocks noChangeArrowheads="1"/>
          </p:cNvSpPr>
          <p:nvPr/>
        </p:nvSpPr>
        <p:spPr bwMode="auto">
          <a:xfrm>
            <a:off x="1042988" y="2713038"/>
            <a:ext cx="1571625" cy="50006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2546" name="TextBox 20"/>
          <p:cNvSpPr>
            <a:spLocks noChangeArrowheads="1"/>
          </p:cNvSpPr>
          <p:nvPr/>
        </p:nvSpPr>
        <p:spPr bwMode="auto">
          <a:xfrm>
            <a:off x="1042988" y="2784475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分词词性标注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3" name="肘形连接符 2"/>
          <p:cNvCxnSpPr>
            <a:stCxn id="22540" idx="3"/>
            <a:endCxn id="22545" idx="0"/>
          </p:cNvCxnSpPr>
          <p:nvPr/>
        </p:nvCxnSpPr>
        <p:spPr>
          <a:xfrm>
            <a:off x="811213" y="1849438"/>
            <a:ext cx="1017587" cy="8636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2541" idx="3"/>
            <a:endCxn id="22545" idx="1"/>
          </p:cNvCxnSpPr>
          <p:nvPr/>
        </p:nvCxnSpPr>
        <p:spPr>
          <a:xfrm>
            <a:off x="811213" y="2952750"/>
            <a:ext cx="231775" cy="95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22545" idx="3"/>
          </p:cNvCxnSpPr>
          <p:nvPr/>
        </p:nvCxnSpPr>
        <p:spPr>
          <a:xfrm>
            <a:off x="2614613" y="2962275"/>
            <a:ext cx="444500" cy="63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22538" idx="2"/>
            <a:endCxn id="22543" idx="2"/>
          </p:cNvCxnSpPr>
          <p:nvPr/>
        </p:nvCxnSpPr>
        <p:spPr>
          <a:xfrm rot="5400000" flipH="1">
            <a:off x="2557463" y="2495550"/>
            <a:ext cx="1265238" cy="5500687"/>
          </a:xfrm>
          <a:prstGeom prst="bentConnector3">
            <a:avLst>
              <a:gd name="adj1" fmla="val -1808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5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16113"/>
            <a:ext cx="5545138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nimBg="1"/>
      <p:bldP spid="22545" grpId="0" animBg="1"/>
      <p:bldP spid="225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8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3559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356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6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3562" name="Picture 24" descr="http://ico.ooopic.com/ajax/iconpng/?id=802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3068638"/>
            <a:ext cx="735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26" descr="http://www.haipic.com/icon/22055/22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4437063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接箭头连接符 25"/>
          <p:cNvCxnSpPr>
            <a:stCxn id="23562" idx="2"/>
            <a:endCxn id="23563" idx="0"/>
          </p:cNvCxnSpPr>
          <p:nvPr/>
        </p:nvCxnSpPr>
        <p:spPr>
          <a:xfrm flipH="1">
            <a:off x="450850" y="3802063"/>
            <a:ext cx="7938" cy="635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5" name="Picture 28" descr="http://www.iconpng.com/png/finance-application/5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002338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箭头连接符 30"/>
          <p:cNvCxnSpPr>
            <a:stCxn id="23563" idx="2"/>
            <a:endCxn id="23565" idx="0"/>
          </p:cNvCxnSpPr>
          <p:nvPr/>
        </p:nvCxnSpPr>
        <p:spPr>
          <a:xfrm flipH="1">
            <a:off x="439738" y="5156200"/>
            <a:ext cx="11112" cy="8461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7" name="Picture 22" descr="http://ico.ooopic.com/ajax/iconpng/?id=1558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195388"/>
            <a:ext cx="75406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箭头连接符 23"/>
          <p:cNvCxnSpPr>
            <a:stCxn id="23567" idx="2"/>
            <a:endCxn id="23562" idx="0"/>
          </p:cNvCxnSpPr>
          <p:nvPr/>
        </p:nvCxnSpPr>
        <p:spPr>
          <a:xfrm flipH="1">
            <a:off x="458788" y="1947863"/>
            <a:ext cx="9525" cy="112077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9" name="圆角矩形 13"/>
          <p:cNvSpPr>
            <a:spLocks noChangeArrowheads="1"/>
          </p:cNvSpPr>
          <p:nvPr/>
        </p:nvSpPr>
        <p:spPr bwMode="auto">
          <a:xfrm>
            <a:off x="1812925" y="1277938"/>
            <a:ext cx="5929313" cy="252412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3" name="TextBox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812139" y="1252362"/>
            <a:ext cx="5929313" cy="2431756"/>
          </a:xfrm>
          <a:prstGeom prst="rect">
            <a:avLst/>
          </a:prstGeom>
          <a:blipFill rotWithShape="1">
            <a:blip r:embed="rId6"/>
            <a:stretch>
              <a:fillRect l="-2569" t="-32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3571" name="圆角矩形 13"/>
          <p:cNvSpPr>
            <a:spLocks noChangeArrowheads="1"/>
          </p:cNvSpPr>
          <p:nvPr/>
        </p:nvSpPr>
        <p:spPr bwMode="auto">
          <a:xfrm>
            <a:off x="1812925" y="4414838"/>
            <a:ext cx="5929313" cy="1824037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TextBox 14"/>
          <p:cNvSpPr>
            <a:spLocks noChangeArrowheads="1"/>
          </p:cNvSpPr>
          <p:nvPr/>
        </p:nvSpPr>
        <p:spPr bwMode="auto">
          <a:xfrm>
            <a:off x="1812925" y="4389438"/>
            <a:ext cx="59293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+mn-ea"/>
                <a:ea typeface="+mn-ea"/>
                <a:sym typeface="Calibri" pitchFamily="34" charset="0"/>
              </a:rPr>
              <a:t>□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  <a:sym typeface="Calibri" pitchFamily="34" charset="0"/>
              </a:rPr>
              <a:t>实验设置</a:t>
            </a:r>
            <a:endParaRPr lang="en-US" altLang="zh-CN" sz="3200" dirty="0">
              <a:solidFill>
                <a:schemeClr val="bg1"/>
              </a:solidFill>
              <a:latin typeface="+mn-ea"/>
              <a:ea typeface="+mn-ea"/>
              <a:sym typeface="Calibri" pitchFamily="34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语料：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Hotel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Book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Notebook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基准：随机各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篇，人工判断</a:t>
            </a:r>
            <a:endParaRPr lang="en-US" altLang="zh-CN" sz="2400" dirty="0">
              <a:solidFill>
                <a:schemeClr val="bg1"/>
              </a:solidFill>
              <a:latin typeface="+mn-ea"/>
              <a:sym typeface="Calibri" pitchFamily="34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指标：精确率、召回率、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F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Calibri" pitchFamily="34" charset="0"/>
              </a:rPr>
              <a:t>值</a:t>
            </a:r>
            <a:endParaRPr lang="en-US" altLang="zh-CN" sz="2400" dirty="0">
              <a:solidFill>
                <a:schemeClr val="bg1"/>
              </a:solidFill>
              <a:latin typeface="+mn-ea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9" grpId="0" animBg="1"/>
      <p:bldP spid="23571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79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0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1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2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4583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458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4586" name="Picture 2" descr="F:\gitbase\MyThesis\Thesis\figures\2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950"/>
            <a:ext cx="5570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1900238"/>
            <a:ext cx="4338638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4908550"/>
            <a:ext cx="7234237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 2"/>
          <p:cNvSpPr/>
          <p:nvPr/>
        </p:nvSpPr>
        <p:spPr bwMode="auto">
          <a:xfrm>
            <a:off x="2771775" y="3743325"/>
            <a:ext cx="550863" cy="835025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8475663" y="2732088"/>
            <a:ext cx="552450" cy="835025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589713" y="6094413"/>
            <a:ext cx="2011362" cy="314325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6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情感词典构建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5607" name="同心圆 3"/>
          <p:cNvSpPr>
            <a:spLocks noChangeArrowheads="1"/>
          </p:cNvSpPr>
          <p:nvPr/>
        </p:nvSpPr>
        <p:spPr bwMode="auto">
          <a:xfrm>
            <a:off x="357188" y="2827338"/>
            <a:ext cx="2643187" cy="26431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560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5610" name="Picture 4" descr="F:\gitbase\MyThesis\Thesis\figures\3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908050"/>
            <a:ext cx="447675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5" descr="F:\gitbase\MyThesis\Thesis\figures\3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92175"/>
            <a:ext cx="457200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6" descr="F:\gitbase\MyThesis\Thesis\figures\3-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806825"/>
            <a:ext cx="53308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69863" y="3500438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sym typeface="Calibri" pitchFamily="34" charset="0"/>
              </a:rPr>
              <a:t>book</a:t>
            </a:r>
          </a:p>
        </p:txBody>
      </p:sp>
      <p:sp>
        <p:nvSpPr>
          <p:cNvPr id="25" name="矩形 24"/>
          <p:cNvSpPr/>
          <p:nvPr/>
        </p:nvSpPr>
        <p:spPr>
          <a:xfrm>
            <a:off x="8034338" y="3559175"/>
            <a:ext cx="7620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sym typeface="Calibri" pitchFamily="34" charset="0"/>
              </a:rPr>
              <a:t>hotel</a:t>
            </a:r>
          </a:p>
        </p:txBody>
      </p:sp>
      <p:sp>
        <p:nvSpPr>
          <p:cNvPr id="27" name="矩形 26"/>
          <p:cNvSpPr/>
          <p:nvPr/>
        </p:nvSpPr>
        <p:spPr>
          <a:xfrm>
            <a:off x="7426325" y="6323013"/>
            <a:ext cx="1108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sym typeface="Calibri" pitchFamily="34" charset="0"/>
              </a:rPr>
              <a:t>notebook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6627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2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2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30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31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32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33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34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26635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22987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36" name="TextBox 14"/>
          <p:cNvSpPr>
            <a:spLocks noChangeArrowheads="1"/>
          </p:cNvSpPr>
          <p:nvPr/>
        </p:nvSpPr>
        <p:spPr bwMode="auto">
          <a:xfrm>
            <a:off x="2374900" y="2689225"/>
            <a:ext cx="526891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  <a:endParaRPr lang="en-US" altLang="zh-CN" sz="28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情感词典构建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文本情感极性分类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用户主观性建模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用户转发行为分析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26637" name="圆角矩形 15"/>
          <p:cNvSpPr>
            <a:spLocks noChangeArrowheads="1"/>
          </p:cNvSpPr>
          <p:nvPr/>
        </p:nvSpPr>
        <p:spPr bwMode="auto">
          <a:xfrm>
            <a:off x="1714500" y="537210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38" name="TextBox 16"/>
          <p:cNvSpPr>
            <a:spLocks noChangeArrowheads="1"/>
          </p:cNvSpPr>
          <p:nvPr/>
        </p:nvSpPr>
        <p:spPr bwMode="auto">
          <a:xfrm>
            <a:off x="2338388" y="5354638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26639" name="圆角矩形 17"/>
          <p:cNvSpPr>
            <a:spLocks noChangeArrowheads="1"/>
          </p:cNvSpPr>
          <p:nvPr/>
        </p:nvSpPr>
        <p:spPr bwMode="auto">
          <a:xfrm>
            <a:off x="1714500" y="622935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40" name="TextBox 18"/>
          <p:cNvSpPr>
            <a:spLocks noChangeArrowheads="1"/>
          </p:cNvSpPr>
          <p:nvPr/>
        </p:nvSpPr>
        <p:spPr bwMode="auto">
          <a:xfrm>
            <a:off x="2338388" y="6218238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26641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6642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6643" name="TextBox 21"/>
          <p:cNvSpPr>
            <a:spLocks noChangeArrowheads="1"/>
          </p:cNvSpPr>
          <p:nvPr/>
        </p:nvSpPr>
        <p:spPr bwMode="auto">
          <a:xfrm>
            <a:off x="1928813" y="5353050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6644" name="TextBox 22"/>
          <p:cNvSpPr>
            <a:spLocks noChangeArrowheads="1"/>
          </p:cNvSpPr>
          <p:nvPr/>
        </p:nvSpPr>
        <p:spPr bwMode="auto">
          <a:xfrm>
            <a:off x="1928813" y="6207125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3" name="笑脸 22"/>
          <p:cNvSpPr/>
          <p:nvPr/>
        </p:nvSpPr>
        <p:spPr>
          <a:xfrm>
            <a:off x="1976438" y="3573463"/>
            <a:ext cx="309562" cy="3111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1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2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3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4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情感极性分类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7655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7656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7658" name="Picture 26" descr="http://www.haipic.com/icon/22055/220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268413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圆角矩形 19"/>
          <p:cNvSpPr>
            <a:spLocks noChangeArrowheads="1"/>
          </p:cNvSpPr>
          <p:nvPr/>
        </p:nvSpPr>
        <p:spPr bwMode="auto">
          <a:xfrm>
            <a:off x="1060450" y="908050"/>
            <a:ext cx="3079750" cy="14493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36" name="TextBox 20"/>
          <p:cNvSpPr>
            <a:spLocks noChangeArrowheads="1"/>
          </p:cNvSpPr>
          <p:nvPr/>
        </p:nvSpPr>
        <p:spPr bwMode="auto">
          <a:xfrm>
            <a:off x="1042988" y="939800"/>
            <a:ext cx="2952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@Kid_Cloudz: Happy birthday to Yessicaaaa! :D lovee you feggit wish you the best day everrrrr!!!!! 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cxnSp>
        <p:nvCxnSpPr>
          <p:cNvPr id="6" name="直接箭头连接符 5"/>
          <p:cNvCxnSpPr>
            <a:stCxn id="27658" idx="3"/>
            <a:endCxn id="26635" idx="1"/>
          </p:cNvCxnSpPr>
          <p:nvPr/>
        </p:nvCxnSpPr>
        <p:spPr>
          <a:xfrm>
            <a:off x="800100" y="1628775"/>
            <a:ext cx="260350" cy="31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8" name="圆角矩形 14"/>
          <p:cNvSpPr>
            <a:spLocks noChangeArrowheads="1"/>
          </p:cNvSpPr>
          <p:nvPr/>
        </p:nvSpPr>
        <p:spPr bwMode="auto">
          <a:xfrm>
            <a:off x="4427538" y="931863"/>
            <a:ext cx="4124325" cy="1416050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39" name="圆角矩形 19"/>
          <p:cNvSpPr>
            <a:spLocks noChangeArrowheads="1"/>
          </p:cNvSpPr>
          <p:nvPr/>
        </p:nvSpPr>
        <p:spPr bwMode="auto">
          <a:xfrm>
            <a:off x="4445000" y="1628775"/>
            <a:ext cx="850900" cy="4587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40" name="TextBox 20"/>
          <p:cNvSpPr>
            <a:spLocks noChangeArrowheads="1"/>
          </p:cNvSpPr>
          <p:nvPr/>
        </p:nvSpPr>
        <p:spPr bwMode="auto">
          <a:xfrm>
            <a:off x="4427538" y="1647825"/>
            <a:ext cx="868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Happy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6641" name="圆角矩形 19"/>
          <p:cNvSpPr>
            <a:spLocks noChangeArrowheads="1"/>
          </p:cNvSpPr>
          <p:nvPr/>
        </p:nvSpPr>
        <p:spPr bwMode="auto">
          <a:xfrm>
            <a:off x="5327650" y="1628775"/>
            <a:ext cx="1044575" cy="4587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42" name="TextBox 20"/>
          <p:cNvSpPr>
            <a:spLocks noChangeArrowheads="1"/>
          </p:cNvSpPr>
          <p:nvPr/>
        </p:nvSpPr>
        <p:spPr bwMode="auto">
          <a:xfrm>
            <a:off x="5310188" y="1647825"/>
            <a:ext cx="1062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birthday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6643" name="矩形 16"/>
          <p:cNvSpPr>
            <a:spLocks noChangeArrowheads="1"/>
          </p:cNvSpPr>
          <p:nvPr/>
        </p:nvSpPr>
        <p:spPr bwMode="auto">
          <a:xfrm>
            <a:off x="6300788" y="1690688"/>
            <a:ext cx="342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…</a:t>
            </a:r>
            <a:endParaRPr lang="zh-CN" altLang="en-US"/>
          </a:p>
        </p:txBody>
      </p:sp>
      <p:sp>
        <p:nvSpPr>
          <p:cNvPr id="26644" name="圆角矩形 19"/>
          <p:cNvSpPr>
            <a:spLocks noChangeArrowheads="1"/>
          </p:cNvSpPr>
          <p:nvPr/>
        </p:nvSpPr>
        <p:spPr bwMode="auto">
          <a:xfrm>
            <a:off x="6534150" y="1628775"/>
            <a:ext cx="696913" cy="4587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45" name="TextBox 20"/>
          <p:cNvSpPr>
            <a:spLocks noChangeArrowheads="1"/>
          </p:cNvSpPr>
          <p:nvPr/>
        </p:nvSpPr>
        <p:spPr bwMode="auto">
          <a:xfrm>
            <a:off x="6516688" y="1647825"/>
            <a:ext cx="86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lovee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6646" name="圆角矩形 19"/>
          <p:cNvSpPr>
            <a:spLocks noChangeArrowheads="1"/>
          </p:cNvSpPr>
          <p:nvPr/>
        </p:nvSpPr>
        <p:spPr bwMode="auto">
          <a:xfrm>
            <a:off x="7272338" y="1628775"/>
            <a:ext cx="973137" cy="4587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647" name="TextBox 20"/>
          <p:cNvSpPr>
            <a:spLocks noChangeArrowheads="1"/>
          </p:cNvSpPr>
          <p:nvPr/>
        </p:nvSpPr>
        <p:spPr bwMode="auto">
          <a:xfrm>
            <a:off x="7254875" y="1647825"/>
            <a:ext cx="106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everrrrr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cxnSp>
        <p:nvCxnSpPr>
          <p:cNvPr id="50" name="直接箭头连接符 49"/>
          <p:cNvCxnSpPr>
            <a:stCxn id="26635" idx="3"/>
            <a:endCxn id="26638" idx="1"/>
          </p:cNvCxnSpPr>
          <p:nvPr/>
        </p:nvCxnSpPr>
        <p:spPr>
          <a:xfrm>
            <a:off x="4140200" y="1631950"/>
            <a:ext cx="287338" cy="79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9" name="矩形 53"/>
          <p:cNvSpPr>
            <a:spLocks noChangeArrowheads="1"/>
          </p:cNvSpPr>
          <p:nvPr/>
        </p:nvSpPr>
        <p:spPr bwMode="auto">
          <a:xfrm>
            <a:off x="8208963" y="1682750"/>
            <a:ext cx="34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…</a:t>
            </a:r>
            <a:endParaRPr lang="zh-CN" altLang="en-US"/>
          </a:p>
        </p:txBody>
      </p:sp>
      <p:sp>
        <p:nvSpPr>
          <p:cNvPr id="55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694271" y="2924769"/>
            <a:ext cx="4379081" cy="590999"/>
          </a:xfrm>
          <a:prstGeom prst="roundRect">
            <a:avLst>
              <a:gd name="adj" fmla="val 4343"/>
            </a:avLst>
          </a:prstGeom>
          <a:blipFill rotWithShape="1">
            <a:blip r:embed="rId3"/>
            <a:stretch>
              <a:fillRect l="-693" b="-2970"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1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652495" y="1025067"/>
            <a:ext cx="1629640" cy="400110"/>
          </a:xfrm>
          <a:prstGeom prst="rect">
            <a:avLst/>
          </a:prstGeom>
          <a:blipFill rotWithShape="1">
            <a:blip r:embed="rId4"/>
            <a:stretch>
              <a:fillRect l="-3731" t="-12121" r="-1866" b="-2121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6652" name="Picture 23" descr="C:\Users\xsongx\Downloads\5648\2007653271487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75431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直接箭头连接符 64"/>
          <p:cNvCxnSpPr>
            <a:endCxn id="55" idx="0"/>
          </p:cNvCxnSpPr>
          <p:nvPr/>
        </p:nvCxnSpPr>
        <p:spPr>
          <a:xfrm>
            <a:off x="4883150" y="2357438"/>
            <a:ext cx="0" cy="5667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5" idx="1"/>
            <a:endCxn id="26652" idx="3"/>
          </p:cNvCxnSpPr>
          <p:nvPr/>
        </p:nvCxnSpPr>
        <p:spPr>
          <a:xfrm flipH="1">
            <a:off x="965200" y="3221038"/>
            <a:ext cx="172878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233863" y="3717925"/>
            <a:ext cx="4124325" cy="1416050"/>
            <a:chOff x="4233863" y="3717925"/>
            <a:chExt cx="4124325" cy="1416050"/>
          </a:xfrm>
        </p:grpSpPr>
        <p:sp>
          <p:nvSpPr>
            <p:cNvPr id="27700" name="圆角矩形 14"/>
            <p:cNvSpPr>
              <a:spLocks noChangeArrowheads="1"/>
            </p:cNvSpPr>
            <p:nvPr/>
          </p:nvSpPr>
          <p:spPr bwMode="auto">
            <a:xfrm>
              <a:off x="4233863" y="3717925"/>
              <a:ext cx="4124325" cy="1416050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701" name="圆角矩形 19"/>
            <p:cNvSpPr>
              <a:spLocks noChangeArrowheads="1"/>
            </p:cNvSpPr>
            <p:nvPr/>
          </p:nvSpPr>
          <p:spPr bwMode="auto">
            <a:xfrm>
              <a:off x="4252913" y="4413250"/>
              <a:ext cx="849312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702" name="TextBox 20"/>
            <p:cNvSpPr>
              <a:spLocks noChangeArrowheads="1"/>
            </p:cNvSpPr>
            <p:nvPr/>
          </p:nvSpPr>
          <p:spPr bwMode="auto">
            <a:xfrm>
              <a:off x="4233863" y="4433888"/>
              <a:ext cx="8683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Happy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703" name="圆角矩形 19"/>
            <p:cNvSpPr>
              <a:spLocks noChangeArrowheads="1"/>
            </p:cNvSpPr>
            <p:nvPr/>
          </p:nvSpPr>
          <p:spPr bwMode="auto">
            <a:xfrm>
              <a:off x="5133975" y="4413250"/>
              <a:ext cx="1044575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704" name="TextBox 20"/>
            <p:cNvSpPr>
              <a:spLocks noChangeArrowheads="1"/>
            </p:cNvSpPr>
            <p:nvPr/>
          </p:nvSpPr>
          <p:spPr bwMode="auto">
            <a:xfrm>
              <a:off x="5116513" y="4433888"/>
              <a:ext cx="10620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birthday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705" name="圆角矩形 19"/>
            <p:cNvSpPr>
              <a:spLocks noChangeArrowheads="1"/>
            </p:cNvSpPr>
            <p:nvPr/>
          </p:nvSpPr>
          <p:spPr bwMode="auto">
            <a:xfrm>
              <a:off x="6219825" y="4405313"/>
              <a:ext cx="696913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706" name="TextBox 20"/>
            <p:cNvSpPr>
              <a:spLocks noChangeArrowheads="1"/>
            </p:cNvSpPr>
            <p:nvPr/>
          </p:nvSpPr>
          <p:spPr bwMode="auto">
            <a:xfrm>
              <a:off x="6200775" y="4425950"/>
              <a:ext cx="8683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wish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707" name="圆角矩形 19"/>
            <p:cNvSpPr>
              <a:spLocks noChangeArrowheads="1"/>
            </p:cNvSpPr>
            <p:nvPr/>
          </p:nvSpPr>
          <p:spPr bwMode="auto">
            <a:xfrm>
              <a:off x="6967538" y="4413250"/>
              <a:ext cx="706437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708" name="TextBox 20"/>
            <p:cNvSpPr>
              <a:spLocks noChangeArrowheads="1"/>
            </p:cNvSpPr>
            <p:nvPr/>
          </p:nvSpPr>
          <p:spPr bwMode="auto">
            <a:xfrm>
              <a:off x="6948488" y="4433888"/>
              <a:ext cx="7254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best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709" name="矩形 81"/>
            <p:cNvSpPr>
              <a:spLocks noChangeArrowheads="1"/>
            </p:cNvSpPr>
            <p:nvPr/>
          </p:nvSpPr>
          <p:spPr bwMode="auto">
            <a:xfrm>
              <a:off x="7742238" y="4467225"/>
              <a:ext cx="3429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Calibri" pitchFamily="34" charset="0"/>
                </a:rPr>
                <a:t>…</a:t>
              </a:r>
              <a:endParaRPr lang="zh-CN" altLang="en-US"/>
            </a:p>
          </p:txBody>
        </p:sp>
        <p:sp>
          <p:nvSpPr>
            <p:cNvPr id="83" name="TextBox 20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5292330" y="3810589"/>
              <a:ext cx="2238313" cy="425053"/>
            </a:xfrm>
            <a:prstGeom prst="rect">
              <a:avLst/>
            </a:prstGeom>
            <a:blipFill rotWithShape="1">
              <a:blip r:embed="rId6"/>
              <a:stretch>
                <a:fillRect l="-2725" t="-11429" b="-14286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52913" y="5253038"/>
            <a:ext cx="4122737" cy="1417637"/>
            <a:chOff x="4252913" y="5253038"/>
            <a:chExt cx="4122737" cy="1417637"/>
          </a:xfrm>
        </p:grpSpPr>
        <p:sp>
          <p:nvSpPr>
            <p:cNvPr id="27689" name="圆角矩形 14"/>
            <p:cNvSpPr>
              <a:spLocks noChangeArrowheads="1"/>
            </p:cNvSpPr>
            <p:nvPr/>
          </p:nvSpPr>
          <p:spPr bwMode="auto">
            <a:xfrm>
              <a:off x="4252913" y="5253038"/>
              <a:ext cx="4122737" cy="1417637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690" name="圆角矩形 19"/>
            <p:cNvSpPr>
              <a:spLocks noChangeArrowheads="1"/>
            </p:cNvSpPr>
            <p:nvPr/>
          </p:nvSpPr>
          <p:spPr bwMode="auto">
            <a:xfrm>
              <a:off x="4270375" y="5949950"/>
              <a:ext cx="612775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691" name="TextBox 20"/>
            <p:cNvSpPr>
              <a:spLocks noChangeArrowheads="1"/>
            </p:cNvSpPr>
            <p:nvPr/>
          </p:nvSpPr>
          <p:spPr bwMode="auto">
            <a:xfrm>
              <a:off x="4252913" y="5970588"/>
              <a:ext cx="5349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:D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92" name="圆角矩形 19"/>
            <p:cNvSpPr>
              <a:spLocks noChangeArrowheads="1"/>
            </p:cNvSpPr>
            <p:nvPr/>
          </p:nvSpPr>
          <p:spPr bwMode="auto">
            <a:xfrm>
              <a:off x="4932363" y="5949950"/>
              <a:ext cx="1265237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693" name="TextBox 20"/>
            <p:cNvSpPr>
              <a:spLocks noChangeArrowheads="1"/>
            </p:cNvSpPr>
            <p:nvPr/>
          </p:nvSpPr>
          <p:spPr bwMode="auto">
            <a:xfrm>
              <a:off x="4932363" y="5970588"/>
              <a:ext cx="12874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Yessicaaaa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94" name="圆角矩形 19"/>
            <p:cNvSpPr>
              <a:spLocks noChangeArrowheads="1"/>
            </p:cNvSpPr>
            <p:nvPr/>
          </p:nvSpPr>
          <p:spPr bwMode="auto">
            <a:xfrm>
              <a:off x="6249988" y="5949950"/>
              <a:ext cx="696912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695" name="TextBox 20"/>
            <p:cNvSpPr>
              <a:spLocks noChangeArrowheads="1"/>
            </p:cNvSpPr>
            <p:nvPr/>
          </p:nvSpPr>
          <p:spPr bwMode="auto">
            <a:xfrm>
              <a:off x="6232525" y="5970588"/>
              <a:ext cx="8667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lovee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96" name="圆角矩形 19"/>
            <p:cNvSpPr>
              <a:spLocks noChangeArrowheads="1"/>
            </p:cNvSpPr>
            <p:nvPr/>
          </p:nvSpPr>
          <p:spPr bwMode="auto">
            <a:xfrm>
              <a:off x="6988175" y="5949950"/>
              <a:ext cx="973138" cy="460375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7697" name="TextBox 20"/>
            <p:cNvSpPr>
              <a:spLocks noChangeArrowheads="1"/>
            </p:cNvSpPr>
            <p:nvPr/>
          </p:nvSpPr>
          <p:spPr bwMode="auto">
            <a:xfrm>
              <a:off x="6969125" y="5969000"/>
              <a:ext cx="1063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Calibri" pitchFamily="34" charset="0"/>
                </a:rPr>
                <a:t>everrrrr</a:t>
              </a:r>
              <a:endPara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98" name="矩形 93"/>
            <p:cNvSpPr>
              <a:spLocks noChangeArrowheads="1"/>
            </p:cNvSpPr>
            <p:nvPr/>
          </p:nvSpPr>
          <p:spPr bwMode="auto">
            <a:xfrm>
              <a:off x="7885113" y="6003925"/>
              <a:ext cx="3444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Calibri" pitchFamily="34" charset="0"/>
                </a:rPr>
                <a:t>…</a:t>
              </a:r>
              <a:endParaRPr lang="zh-CN" altLang="en-US"/>
            </a:p>
          </p:txBody>
        </p:sp>
        <p:sp>
          <p:nvSpPr>
            <p:cNvPr id="95" name="TextBox 20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5364363" y="5347047"/>
              <a:ext cx="2310345" cy="400110"/>
            </a:xfrm>
            <a:prstGeom prst="rect">
              <a:avLst/>
            </a:prstGeom>
            <a:blipFill rotWithShape="1">
              <a:blip r:embed="rId7"/>
              <a:stretch>
                <a:fillRect l="-2902" t="-12121" b="-21212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53" name="右中括号 52"/>
          <p:cNvSpPr/>
          <p:nvPr/>
        </p:nvSpPr>
        <p:spPr>
          <a:xfrm>
            <a:off x="8358188" y="4467225"/>
            <a:ext cx="131762" cy="1536700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8" name="肘形连接符 57"/>
          <p:cNvCxnSpPr>
            <a:stCxn id="26638" idx="3"/>
            <a:endCxn id="53" idx="2"/>
          </p:cNvCxnSpPr>
          <p:nvPr/>
        </p:nvCxnSpPr>
        <p:spPr>
          <a:xfrm flipH="1">
            <a:off x="8489950" y="1639888"/>
            <a:ext cx="61913" cy="3595687"/>
          </a:xfrm>
          <a:prstGeom prst="bentConnector5">
            <a:avLst>
              <a:gd name="adj1" fmla="val -374073"/>
              <a:gd name="adj2" fmla="val 49169"/>
              <a:gd name="adj3" fmla="val -375674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940355" y="4134595"/>
            <a:ext cx="2983348" cy="590999"/>
          </a:xfrm>
          <a:prstGeom prst="roundRect">
            <a:avLst>
              <a:gd name="adj" fmla="val 4343"/>
            </a:avLst>
          </a:prstGeom>
          <a:blipFill rotWithShape="1">
            <a:blip r:embed="rId8"/>
            <a:stretch>
              <a:fillRect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108" name="直接箭头连接符 107"/>
          <p:cNvCxnSpPr>
            <a:stCxn id="27700" idx="1"/>
            <a:endCxn id="105" idx="3"/>
          </p:cNvCxnSpPr>
          <p:nvPr/>
        </p:nvCxnSpPr>
        <p:spPr>
          <a:xfrm flipH="1">
            <a:off x="3924300" y="4425950"/>
            <a:ext cx="309563" cy="47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965200" y="5666537"/>
            <a:ext cx="2983348" cy="590999"/>
          </a:xfrm>
          <a:prstGeom prst="roundRect">
            <a:avLst>
              <a:gd name="adj" fmla="val 4343"/>
            </a:avLst>
          </a:prstGeom>
          <a:blipFill rotWithShape="1">
            <a:blip r:embed="rId9"/>
            <a:stretch>
              <a:fillRect l="-1012" b="-4000"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112" name="直接箭头连接符 111"/>
          <p:cNvCxnSpPr>
            <a:stCxn id="27689" idx="1"/>
            <a:endCxn id="111" idx="3"/>
          </p:cNvCxnSpPr>
          <p:nvPr/>
        </p:nvCxnSpPr>
        <p:spPr>
          <a:xfrm flipH="1" flipV="1">
            <a:off x="3948113" y="5962650"/>
            <a:ext cx="30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右中括号 115"/>
          <p:cNvSpPr/>
          <p:nvPr/>
        </p:nvSpPr>
        <p:spPr>
          <a:xfrm flipH="1">
            <a:off x="760413" y="4425950"/>
            <a:ext cx="179387" cy="1516063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8" name="肘形连接符 97"/>
          <p:cNvCxnSpPr>
            <a:stCxn id="116" idx="2"/>
            <a:endCxn id="26652" idx="2"/>
          </p:cNvCxnSpPr>
          <p:nvPr/>
        </p:nvCxnSpPr>
        <p:spPr>
          <a:xfrm flipH="1" flipV="1">
            <a:off x="500063" y="3686175"/>
            <a:ext cx="260350" cy="1498600"/>
          </a:xfrm>
          <a:prstGeom prst="bentConnector4">
            <a:avLst>
              <a:gd name="adj1" fmla="val 98602"/>
              <a:gd name="adj2" fmla="val 75317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/>
      <p:bldP spid="26638" grpId="0" animBg="1"/>
      <p:bldP spid="26639" grpId="0" animBg="1"/>
      <p:bldP spid="26640" grpId="0"/>
      <p:bldP spid="26641" grpId="0" animBg="1"/>
      <p:bldP spid="26642" grpId="0"/>
      <p:bldP spid="26643" grpId="0"/>
      <p:bldP spid="26644" grpId="0" animBg="1"/>
      <p:bldP spid="26645" grpId="0"/>
      <p:bldP spid="26646" grpId="0" animBg="1"/>
      <p:bldP spid="26647" grpId="0"/>
      <p:bldP spid="26649" grpId="0"/>
      <p:bldP spid="53" grpId="0" animBg="1"/>
      <p:bldP spid="1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8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情感极性分类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8679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868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8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82" name="圆角矩形 19"/>
          <p:cNvSpPr>
            <a:spLocks noChangeArrowheads="1"/>
          </p:cNvSpPr>
          <p:nvPr/>
        </p:nvSpPr>
        <p:spPr bwMode="auto">
          <a:xfrm>
            <a:off x="357188" y="908050"/>
            <a:ext cx="3206750" cy="23764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3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57190" y="939594"/>
            <a:ext cx="3084230" cy="2343334"/>
          </a:xfrm>
          <a:prstGeom prst="rect">
            <a:avLst/>
          </a:prstGeom>
          <a:blipFill rotWithShape="1">
            <a:blip r:embed="rId2"/>
            <a:stretch>
              <a:fillRect l="-4150" t="-3377" r="-988" b="-181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8684" name="圆角矩形 14"/>
          <p:cNvSpPr>
            <a:spLocks noChangeArrowheads="1"/>
          </p:cNvSpPr>
          <p:nvPr/>
        </p:nvSpPr>
        <p:spPr bwMode="auto">
          <a:xfrm>
            <a:off x="3706813" y="931863"/>
            <a:ext cx="4845050" cy="1560512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85" name="圆角矩形 19"/>
          <p:cNvSpPr>
            <a:spLocks noChangeArrowheads="1"/>
          </p:cNvSpPr>
          <p:nvPr/>
        </p:nvSpPr>
        <p:spPr bwMode="auto">
          <a:xfrm>
            <a:off x="3797300" y="1628775"/>
            <a:ext cx="688975" cy="45878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86" name="TextBox 20"/>
          <p:cNvSpPr>
            <a:spLocks noChangeArrowheads="1"/>
          </p:cNvSpPr>
          <p:nvPr/>
        </p:nvSpPr>
        <p:spPr bwMode="auto">
          <a:xfrm>
            <a:off x="3779838" y="1647825"/>
            <a:ext cx="706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贬义</a:t>
            </a:r>
          </a:p>
        </p:txBody>
      </p:sp>
      <p:sp>
        <p:nvSpPr>
          <p:cNvPr id="28687" name="圆角矩形 19"/>
          <p:cNvSpPr>
            <a:spLocks noChangeArrowheads="1"/>
          </p:cNvSpPr>
          <p:nvPr/>
        </p:nvSpPr>
        <p:spPr bwMode="auto">
          <a:xfrm>
            <a:off x="4548188" y="1628775"/>
            <a:ext cx="3963987" cy="71913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88" name="TextBox 20"/>
          <p:cNvSpPr>
            <a:spLocks noChangeArrowheads="1"/>
          </p:cNvSpPr>
          <p:nvPr/>
        </p:nvSpPr>
        <p:spPr bwMode="auto">
          <a:xfrm>
            <a:off x="4519613" y="1647825"/>
            <a:ext cx="4032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</a:rPr>
              <a:t>虚构的事物或不现实的理论、方案，脱离实际的理论、计划及空想。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8689" name="TextBox 20"/>
          <p:cNvSpPr>
            <a:spLocks noChangeArrowheads="1"/>
          </p:cNvSpPr>
          <p:nvPr/>
        </p:nvSpPr>
        <p:spPr bwMode="auto">
          <a:xfrm>
            <a:off x="5653088" y="1025525"/>
            <a:ext cx="1263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空中楼阁</a:t>
            </a:r>
          </a:p>
        </p:txBody>
      </p:sp>
      <p:sp>
        <p:nvSpPr>
          <p:cNvPr id="28690" name="圆角矩形 14"/>
          <p:cNvSpPr>
            <a:spLocks noChangeArrowheads="1"/>
          </p:cNvSpPr>
          <p:nvPr/>
        </p:nvSpPr>
        <p:spPr bwMode="auto">
          <a:xfrm>
            <a:off x="3706813" y="3140075"/>
            <a:ext cx="4845050" cy="302577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91" name="圆角矩形 19"/>
          <p:cNvSpPr>
            <a:spLocks noChangeArrowheads="1"/>
          </p:cNvSpPr>
          <p:nvPr/>
        </p:nvSpPr>
        <p:spPr bwMode="auto">
          <a:xfrm>
            <a:off x="3797300" y="3698875"/>
            <a:ext cx="4714875" cy="71437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92" name="TextBox 20"/>
          <p:cNvSpPr>
            <a:spLocks noChangeArrowheads="1"/>
          </p:cNvSpPr>
          <p:nvPr/>
        </p:nvSpPr>
        <p:spPr bwMode="auto">
          <a:xfrm>
            <a:off x="3779838" y="3719513"/>
            <a:ext cx="47323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</a:rPr>
              <a:t>政策引导的股市暴涨毕竟是空中楼阁，政策能天天出么？？？？？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8693" name="圆角矩形 19"/>
          <p:cNvSpPr>
            <a:spLocks noChangeArrowheads="1"/>
          </p:cNvSpPr>
          <p:nvPr/>
        </p:nvSpPr>
        <p:spPr bwMode="auto">
          <a:xfrm>
            <a:off x="3797300" y="4459288"/>
            <a:ext cx="4714875" cy="7080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94" name="TextBox 20"/>
          <p:cNvSpPr>
            <a:spLocks noChangeArrowheads="1"/>
          </p:cNvSpPr>
          <p:nvPr/>
        </p:nvSpPr>
        <p:spPr bwMode="auto">
          <a:xfrm>
            <a:off x="3797300" y="4459288"/>
            <a:ext cx="4714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[</a:t>
            </a:r>
            <a:r>
              <a:rPr lang="zh-CN" altLang="en-US" sz="2000">
                <a:solidFill>
                  <a:schemeClr val="bg1"/>
                </a:solidFill>
                <a:latin typeface="Calibri" pitchFamily="34" charset="0"/>
              </a:rPr>
              <a:t>苦笑</a:t>
            </a:r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]</a:t>
            </a:r>
            <a:r>
              <a:rPr lang="zh-CN" altLang="en-US" sz="2000">
                <a:solidFill>
                  <a:schemeClr val="bg1"/>
                </a:solidFill>
                <a:latin typeface="Calibri" pitchFamily="34" charset="0"/>
              </a:rPr>
              <a:t>可怜的埃及人民，到现在也不明白，没有有效法治，民主就是空中楼阁。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8695" name="TextBox 20"/>
          <p:cNvSpPr>
            <a:spLocks noChangeArrowheads="1"/>
          </p:cNvSpPr>
          <p:nvPr/>
        </p:nvSpPr>
        <p:spPr bwMode="auto">
          <a:xfrm>
            <a:off x="5010150" y="3249613"/>
            <a:ext cx="223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检索空中楼阁结果</a:t>
            </a:r>
          </a:p>
        </p:txBody>
      </p:sp>
      <p:sp>
        <p:nvSpPr>
          <p:cNvPr id="28696" name="圆角矩形 19"/>
          <p:cNvSpPr>
            <a:spLocks noChangeArrowheads="1"/>
          </p:cNvSpPr>
          <p:nvPr/>
        </p:nvSpPr>
        <p:spPr bwMode="auto">
          <a:xfrm>
            <a:off x="3779838" y="5211763"/>
            <a:ext cx="4732337" cy="77787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97" name="TextBox 20"/>
          <p:cNvSpPr>
            <a:spLocks noChangeArrowheads="1"/>
          </p:cNvSpPr>
          <p:nvPr/>
        </p:nvSpPr>
        <p:spPr bwMode="auto">
          <a:xfrm>
            <a:off x="3787775" y="5262563"/>
            <a:ext cx="4733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Calibri" pitchFamily="34" charset="0"/>
              </a:rPr>
              <a:t>电动车本来就是空中楼阁！一帮皇帝新装里脱光衣服的在玩</a:t>
            </a:r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[</a:t>
            </a:r>
            <a:r>
              <a:rPr lang="zh-CN" altLang="en-US" sz="2000">
                <a:solidFill>
                  <a:schemeClr val="bg1"/>
                </a:solidFill>
                <a:latin typeface="Calibri" pitchFamily="34" charset="0"/>
              </a:rPr>
              <a:t>嘲笑</a:t>
            </a:r>
            <a:r>
              <a:rPr lang="en-US" altLang="zh-CN" sz="2000">
                <a:solidFill>
                  <a:schemeClr val="bg1"/>
                </a:solidFill>
                <a:latin typeface="Calibri" pitchFamily="34" charset="0"/>
              </a:rPr>
              <a:t>]</a:t>
            </a:r>
            <a:endParaRPr lang="zh-CN" altLang="en-US" sz="20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8698" name="圆角矩形 19"/>
          <p:cNvSpPr>
            <a:spLocks noChangeArrowheads="1"/>
          </p:cNvSpPr>
          <p:nvPr/>
        </p:nvSpPr>
        <p:spPr bwMode="auto">
          <a:xfrm>
            <a:off x="357188" y="3417888"/>
            <a:ext cx="3206750" cy="24606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3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57188" y="3448897"/>
            <a:ext cx="3084230" cy="1938992"/>
          </a:xfrm>
          <a:prstGeom prst="rect">
            <a:avLst/>
          </a:prstGeom>
          <a:blipFill rotWithShape="1">
            <a:blip r:embed="rId3"/>
            <a:stretch>
              <a:fillRect l="-4150" t="-4403" r="-988" b="-471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699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0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1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2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情感极性分类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29703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970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6" name="圆角矩形 19"/>
          <p:cNvSpPr>
            <a:spLocks noChangeArrowheads="1"/>
          </p:cNvSpPr>
          <p:nvPr/>
        </p:nvSpPr>
        <p:spPr bwMode="auto">
          <a:xfrm>
            <a:off x="357188" y="908050"/>
            <a:ext cx="8177212" cy="203200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707" name="TextBox 20"/>
          <p:cNvSpPr>
            <a:spLocks noChangeArrowheads="1"/>
          </p:cNvSpPr>
          <p:nvPr/>
        </p:nvSpPr>
        <p:spPr bwMode="auto">
          <a:xfrm>
            <a:off x="357188" y="939800"/>
            <a:ext cx="81772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800" dirty="0">
                <a:solidFill>
                  <a:schemeClr val="bg1"/>
                </a:solidFill>
                <a:latin typeface="Calibri" pitchFamily="34" charset="0"/>
              </a:rPr>
              <a:t>分类器组合</a:t>
            </a:r>
            <a:r>
              <a:rPr lang="en-US" altLang="zh-CN" sz="28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: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多视角极性分类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训练数据短小稀疏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分类器组合并逐步增强领域适应性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自举式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(Bootstrapping)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学习框架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        </a:t>
            </a:r>
            <a:endParaRPr lang="zh-CN" altLang="en-US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28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52223" y="4179094"/>
            <a:ext cx="534226" cy="590999"/>
          </a:xfrm>
          <a:prstGeom prst="roundRect">
            <a:avLst>
              <a:gd name="adj" fmla="val 4343"/>
            </a:avLst>
          </a:prstGeom>
          <a:blipFill rotWithShape="1">
            <a:blip r:embed="rId2"/>
            <a:stretch>
              <a:fillRect l="-5435" b="-1000"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0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52223" y="5205188"/>
            <a:ext cx="509381" cy="590999"/>
          </a:xfrm>
          <a:prstGeom prst="roundRect">
            <a:avLst>
              <a:gd name="adj" fmla="val 4343"/>
            </a:avLst>
          </a:prstGeom>
          <a:blipFill rotWithShape="1">
            <a:blip r:embed="rId3"/>
            <a:stretch>
              <a:fillRect l="-5682" b="-2970"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9710" name="Picture 2" descr="C:\Users\xsongx\Downloads\5648\200765328322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3249613"/>
            <a:ext cx="14589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7" name="圆角矩形 19"/>
          <p:cNvSpPr>
            <a:spLocks noChangeArrowheads="1"/>
          </p:cNvSpPr>
          <p:nvPr/>
        </p:nvSpPr>
        <p:spPr bwMode="auto">
          <a:xfrm>
            <a:off x="1624013" y="4179888"/>
            <a:ext cx="741362" cy="59055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预测</a:t>
            </a: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688" name="圆角矩形 19"/>
          <p:cNvSpPr>
            <a:spLocks noChangeArrowheads="1"/>
          </p:cNvSpPr>
          <p:nvPr/>
        </p:nvSpPr>
        <p:spPr bwMode="auto">
          <a:xfrm>
            <a:off x="2147888" y="5205413"/>
            <a:ext cx="742950" cy="59055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预测</a:t>
            </a: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10" name="直接箭头连接符 9"/>
          <p:cNvCxnSpPr>
            <a:stCxn id="28" idx="3"/>
            <a:endCxn id="28687" idx="1"/>
          </p:cNvCxnSpPr>
          <p:nvPr/>
        </p:nvCxnSpPr>
        <p:spPr>
          <a:xfrm>
            <a:off x="1185863" y="4475163"/>
            <a:ext cx="4381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0" idx="3"/>
            <a:endCxn id="28688" idx="1"/>
          </p:cNvCxnSpPr>
          <p:nvPr/>
        </p:nvCxnSpPr>
        <p:spPr>
          <a:xfrm>
            <a:off x="1162050" y="5500688"/>
            <a:ext cx="98583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8687" idx="0"/>
          </p:cNvCxnSpPr>
          <p:nvPr/>
        </p:nvCxnSpPr>
        <p:spPr>
          <a:xfrm>
            <a:off x="1993900" y="3929063"/>
            <a:ext cx="0" cy="2508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28688" idx="0"/>
          </p:cNvCxnSpPr>
          <p:nvPr/>
        </p:nvCxnSpPr>
        <p:spPr>
          <a:xfrm>
            <a:off x="2519363" y="3929063"/>
            <a:ext cx="0" cy="12763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269209" y="4179094"/>
            <a:ext cx="534226" cy="590999"/>
          </a:xfrm>
          <a:prstGeom prst="roundRect">
            <a:avLst>
              <a:gd name="adj" fmla="val 4343"/>
            </a:avLst>
          </a:prstGeom>
          <a:blipFill rotWithShape="1">
            <a:blip r:embed="rId5"/>
            <a:stretch>
              <a:fillRect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4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269209" y="5205186"/>
            <a:ext cx="534226" cy="590999"/>
          </a:xfrm>
          <a:prstGeom prst="roundRect">
            <a:avLst>
              <a:gd name="adj" fmla="val 4343"/>
            </a:avLst>
          </a:prstGeom>
          <a:blipFill rotWithShape="1">
            <a:blip r:embed="rId6"/>
            <a:stretch>
              <a:fillRect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55" name="直接箭头连接符 54"/>
          <p:cNvCxnSpPr>
            <a:stCxn id="28687" idx="3"/>
            <a:endCxn id="53" idx="1"/>
          </p:cNvCxnSpPr>
          <p:nvPr/>
        </p:nvCxnSpPr>
        <p:spPr>
          <a:xfrm>
            <a:off x="2365375" y="4475163"/>
            <a:ext cx="90328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28688" idx="3"/>
            <a:endCxn id="54" idx="1"/>
          </p:cNvCxnSpPr>
          <p:nvPr/>
        </p:nvCxnSpPr>
        <p:spPr>
          <a:xfrm flipV="1">
            <a:off x="2890838" y="5500688"/>
            <a:ext cx="37782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923703" y="4653561"/>
            <a:ext cx="2998505" cy="590999"/>
          </a:xfrm>
          <a:prstGeom prst="roundRect">
            <a:avLst>
              <a:gd name="adj" fmla="val 4343"/>
            </a:avLst>
          </a:prstGeom>
          <a:blipFill rotWithShape="1">
            <a:blip r:embed="rId7"/>
            <a:stretch>
              <a:fillRect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2" name="肘形连接符 21"/>
          <p:cNvCxnSpPr>
            <a:stCxn id="53" idx="3"/>
            <a:endCxn id="64" idx="0"/>
          </p:cNvCxnSpPr>
          <p:nvPr/>
        </p:nvCxnSpPr>
        <p:spPr>
          <a:xfrm>
            <a:off x="3803650" y="4475163"/>
            <a:ext cx="1619250" cy="1778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54" idx="3"/>
            <a:endCxn id="64" idx="2"/>
          </p:cNvCxnSpPr>
          <p:nvPr/>
        </p:nvCxnSpPr>
        <p:spPr>
          <a:xfrm flipV="1">
            <a:off x="3803650" y="5245100"/>
            <a:ext cx="1619250" cy="25558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00" name="圆角矩形 19"/>
          <p:cNvSpPr>
            <a:spLocks noChangeArrowheads="1"/>
          </p:cNvSpPr>
          <p:nvPr/>
        </p:nvSpPr>
        <p:spPr bwMode="auto">
          <a:xfrm>
            <a:off x="7385050" y="4652963"/>
            <a:ext cx="741363" cy="592137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筛选</a:t>
            </a: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69" name="肘形连接符 68"/>
          <p:cNvCxnSpPr>
            <a:stCxn id="29710" idx="3"/>
            <a:endCxn id="28700" idx="0"/>
          </p:cNvCxnSpPr>
          <p:nvPr/>
        </p:nvCxnSpPr>
        <p:spPr>
          <a:xfrm>
            <a:off x="3094038" y="3614738"/>
            <a:ext cx="4660900" cy="103822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4" idx="3"/>
            <a:endCxn id="28700" idx="1"/>
          </p:cNvCxnSpPr>
          <p:nvPr/>
        </p:nvCxnSpPr>
        <p:spPr>
          <a:xfrm>
            <a:off x="6921500" y="4949825"/>
            <a:ext cx="4635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03" name="圆角矩形 19"/>
          <p:cNvSpPr>
            <a:spLocks noChangeArrowheads="1"/>
          </p:cNvSpPr>
          <p:nvPr/>
        </p:nvSpPr>
        <p:spPr bwMode="auto">
          <a:xfrm>
            <a:off x="5054600" y="5878513"/>
            <a:ext cx="1462088" cy="59055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前</a:t>
            </a:r>
            <a:r>
              <a:rPr lang="en-US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n</a:t>
            </a:r>
            <a:r>
              <a: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个数据</a:t>
            </a: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79" name="肘形连接符 78"/>
          <p:cNvCxnSpPr>
            <a:stCxn id="28700" idx="2"/>
            <a:endCxn id="28703" idx="3"/>
          </p:cNvCxnSpPr>
          <p:nvPr/>
        </p:nvCxnSpPr>
        <p:spPr>
          <a:xfrm rot="5400000">
            <a:off x="6671469" y="5090319"/>
            <a:ext cx="928688" cy="123825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28703" idx="1"/>
            <a:endCxn id="30" idx="1"/>
          </p:cNvCxnSpPr>
          <p:nvPr/>
        </p:nvCxnSpPr>
        <p:spPr>
          <a:xfrm rot="10800000">
            <a:off x="652463" y="5500688"/>
            <a:ext cx="4402137" cy="673100"/>
          </a:xfrm>
          <a:prstGeom prst="bentConnector3">
            <a:avLst>
              <a:gd name="adj1" fmla="val 10519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55072" y="34148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待分类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数据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7" grpId="0" animBg="1"/>
      <p:bldP spid="28688" grpId="0" animBg="1"/>
      <p:bldP spid="28700" grpId="0" animBg="1"/>
      <p:bldP spid="287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情感极性分类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0727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072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圆角矩形 19"/>
          <p:cNvSpPr>
            <a:spLocks noChangeArrowheads="1"/>
          </p:cNvSpPr>
          <p:nvPr/>
        </p:nvSpPr>
        <p:spPr bwMode="auto">
          <a:xfrm>
            <a:off x="573881" y="1484314"/>
            <a:ext cx="3709987" cy="468194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31" name="TextBox 20"/>
          <p:cNvSpPr>
            <a:spLocks noChangeArrowheads="1"/>
          </p:cNvSpPr>
          <p:nvPr/>
        </p:nvSpPr>
        <p:spPr bwMode="auto">
          <a:xfrm>
            <a:off x="573881" y="1516063"/>
            <a:ext cx="3709987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800" dirty="0">
                <a:solidFill>
                  <a:schemeClr val="bg1"/>
                </a:solidFill>
                <a:sym typeface="Calibri" pitchFamily="34" charset="0"/>
              </a:rPr>
              <a:t>实验数据</a:t>
            </a:r>
            <a:endParaRPr lang="en-US" altLang="zh-CN" sz="28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成语数据集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褒义：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3648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贬义：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4512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共计：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8160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条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成语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腾讯微博数据集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通过公开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抓取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远程监督方式构造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91268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条微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博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性能评价数据集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</a:rPr>
              <a:t>     微博情感分析评测数据集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个话题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X1000(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积极消极各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500)</a:t>
            </a:r>
            <a:endParaRPr lang="zh-CN" altLang="en-US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30732" name="圆角矩形 19"/>
          <p:cNvSpPr>
            <a:spLocks noChangeArrowheads="1"/>
          </p:cNvSpPr>
          <p:nvPr/>
        </p:nvSpPr>
        <p:spPr bwMode="auto">
          <a:xfrm>
            <a:off x="4664075" y="1446478"/>
            <a:ext cx="3711575" cy="486384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33" name="TextBox 20"/>
          <p:cNvSpPr>
            <a:spLocks noChangeArrowheads="1"/>
          </p:cNvSpPr>
          <p:nvPr/>
        </p:nvSpPr>
        <p:spPr bwMode="auto">
          <a:xfrm>
            <a:off x="4664075" y="1478227"/>
            <a:ext cx="3711575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800" dirty="0">
                <a:solidFill>
                  <a:schemeClr val="bg1"/>
                </a:solidFill>
                <a:sym typeface="Calibri" pitchFamily="34" charset="0"/>
              </a:rPr>
              <a:t>实验设置</a:t>
            </a:r>
            <a:endParaRPr lang="en-US" altLang="zh-CN" sz="28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分类器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朴素贝叶斯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最大熵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支持向量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机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评价基准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50%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基本基准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基于情感词典方法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有监督情感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分类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评价指标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准确率</a:t>
            </a:r>
            <a:endParaRPr lang="en-US" altLang="zh-CN" sz="2000" dirty="0" smtClean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对比方法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基于词典方法</a:t>
            </a:r>
            <a:endParaRPr lang="en-US" altLang="zh-CN" sz="20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</a:t>
            </a:r>
            <a:r>
              <a:rPr lang="en-US" altLang="zh-CN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有</a:t>
            </a:r>
            <a:r>
              <a:rPr lang="zh-CN" altLang="en-US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监督</a:t>
            </a:r>
            <a:r>
              <a:rPr lang="zh-CN" altLang="en-US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方法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099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2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3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4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5" name="圆角矩形 10"/>
          <p:cNvSpPr>
            <a:spLocks noChangeArrowheads="1"/>
          </p:cNvSpPr>
          <p:nvPr/>
        </p:nvSpPr>
        <p:spPr bwMode="auto">
          <a:xfrm>
            <a:off x="969963" y="1639888"/>
            <a:ext cx="7178675" cy="4741862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06" name="TextBox 11"/>
          <p:cNvSpPr>
            <a:spLocks noChangeArrowheads="1"/>
          </p:cNvSpPr>
          <p:nvPr/>
        </p:nvSpPr>
        <p:spPr bwMode="auto">
          <a:xfrm>
            <a:off x="1143000" y="76200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引言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107" name="TextBox 12"/>
          <p:cNvSpPr>
            <a:spLocks noChangeArrowheads="1"/>
          </p:cNvSpPr>
          <p:nvPr/>
        </p:nvSpPr>
        <p:spPr bwMode="auto">
          <a:xfrm>
            <a:off x="1111250" y="1639888"/>
            <a:ext cx="6897688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社交媒体</a:t>
            </a:r>
            <a:r>
              <a:rPr lang="en-US" altLang="zh-CN" sz="3600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:</a:t>
            </a: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媒体特性</a:t>
            </a:r>
            <a:endParaRPr lang="en-US" altLang="zh-CN" sz="28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社交特性</a:t>
            </a:r>
          </a:p>
        </p:txBody>
      </p:sp>
      <p:sp>
        <p:nvSpPr>
          <p:cNvPr id="4108" name="TextBox 12"/>
          <p:cNvSpPr>
            <a:spLocks noChangeArrowheads="1"/>
          </p:cNvSpPr>
          <p:nvPr/>
        </p:nvSpPr>
        <p:spPr bwMode="auto">
          <a:xfrm>
            <a:off x="1020763" y="3165475"/>
            <a:ext cx="6897687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信息碎片化</a:t>
            </a:r>
            <a:r>
              <a:rPr lang="en-US" altLang="zh-CN" sz="3600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:</a:t>
            </a: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用户的完整观点信息被淹没在碎片化信息海洋中</a:t>
            </a:r>
          </a:p>
        </p:txBody>
      </p:sp>
      <p:sp>
        <p:nvSpPr>
          <p:cNvPr id="4109" name="TextBox 12"/>
          <p:cNvSpPr>
            <a:spLocks noChangeArrowheads="1"/>
          </p:cNvSpPr>
          <p:nvPr/>
        </p:nvSpPr>
        <p:spPr bwMode="auto">
          <a:xfrm>
            <a:off x="1020763" y="4797425"/>
            <a:ext cx="6897687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用户观点信息</a:t>
            </a:r>
            <a:r>
              <a:rPr lang="en-US" altLang="zh-CN" sz="3600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:</a:t>
            </a:r>
          </a:p>
          <a:p>
            <a:pPr algn="just"/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从碎片化信息中抽取并集成用户的观点信息具有重要意义。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2357438"/>
            <a:ext cx="46291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646363"/>
            <a:ext cx="50863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1849438"/>
            <a:ext cx="49149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47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48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49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50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情感极性分类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1751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1752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53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1754" name="Picture 3" descr="F:\gitbase\MyThesis\Thesis\figures\4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893763"/>
            <a:ext cx="693420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4529138"/>
            <a:ext cx="718185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924764" y="443991"/>
                <a:ext cx="2449122" cy="39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sym typeface="Calibri" pitchFamily="34" charset="0"/>
                        </a:rPr>
                        <m:t>𝑝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sym typeface="Calibri" pitchFamily="34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/>
                          <a:sym typeface="Calibri" pitchFamily="34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sym typeface="Calibri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sym typeface="Calibri" pitchFamily="34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  <m:t>1−</m:t>
                          </m:r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Calibri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64" y="443991"/>
                <a:ext cx="2449122" cy="391902"/>
              </a:xfrm>
              <a:prstGeom prst="rect">
                <a:avLst/>
              </a:prstGeom>
              <a:blipFill rotWithShape="1"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/>
          <p:nvPr/>
        </p:nvCxnSpPr>
        <p:spPr>
          <a:xfrm flipV="1">
            <a:off x="2672265" y="1700208"/>
            <a:ext cx="0" cy="22514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252828" y="2151856"/>
            <a:ext cx="0" cy="18110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851670" y="2192778"/>
            <a:ext cx="0" cy="18110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2771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2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3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4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5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6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7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778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32779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22987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780" name="TextBox 14"/>
          <p:cNvSpPr>
            <a:spLocks noChangeArrowheads="1"/>
          </p:cNvSpPr>
          <p:nvPr/>
        </p:nvSpPr>
        <p:spPr bwMode="auto">
          <a:xfrm>
            <a:off x="2374900" y="2689225"/>
            <a:ext cx="526891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  <a:endParaRPr lang="en-US" altLang="zh-CN" sz="28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情感词典构建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文本情感极性分类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用户主观性建模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用户转发行为分析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32781" name="圆角矩形 15"/>
          <p:cNvSpPr>
            <a:spLocks noChangeArrowheads="1"/>
          </p:cNvSpPr>
          <p:nvPr/>
        </p:nvSpPr>
        <p:spPr bwMode="auto">
          <a:xfrm>
            <a:off x="1714500" y="537210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782" name="TextBox 16"/>
          <p:cNvSpPr>
            <a:spLocks noChangeArrowheads="1"/>
          </p:cNvSpPr>
          <p:nvPr/>
        </p:nvSpPr>
        <p:spPr bwMode="auto">
          <a:xfrm>
            <a:off x="2338388" y="5354638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32783" name="圆角矩形 17"/>
          <p:cNvSpPr>
            <a:spLocks noChangeArrowheads="1"/>
          </p:cNvSpPr>
          <p:nvPr/>
        </p:nvSpPr>
        <p:spPr bwMode="auto">
          <a:xfrm>
            <a:off x="1714500" y="622935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784" name="TextBox 18"/>
          <p:cNvSpPr>
            <a:spLocks noChangeArrowheads="1"/>
          </p:cNvSpPr>
          <p:nvPr/>
        </p:nvSpPr>
        <p:spPr bwMode="auto">
          <a:xfrm>
            <a:off x="2338388" y="6218238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32785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2786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2787" name="TextBox 21"/>
          <p:cNvSpPr>
            <a:spLocks noChangeArrowheads="1"/>
          </p:cNvSpPr>
          <p:nvPr/>
        </p:nvSpPr>
        <p:spPr bwMode="auto">
          <a:xfrm>
            <a:off x="1928813" y="5353050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2788" name="TextBox 22"/>
          <p:cNvSpPr>
            <a:spLocks noChangeArrowheads="1"/>
          </p:cNvSpPr>
          <p:nvPr/>
        </p:nvSpPr>
        <p:spPr bwMode="auto">
          <a:xfrm>
            <a:off x="1928813" y="6207125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3" name="笑脸 22"/>
          <p:cNvSpPr/>
          <p:nvPr/>
        </p:nvSpPr>
        <p:spPr>
          <a:xfrm>
            <a:off x="1976438" y="3933825"/>
            <a:ext cx="309562" cy="3111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8" name="TextBox 11"/>
          <p:cNvSpPr>
            <a:spLocks noChangeArrowheads="1"/>
          </p:cNvSpPr>
          <p:nvPr/>
        </p:nvSpPr>
        <p:spPr bwMode="auto">
          <a:xfrm>
            <a:off x="169863" y="200025"/>
            <a:ext cx="249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主观性建模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3799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380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2" name="圆角矩形 19"/>
          <p:cNvSpPr>
            <a:spLocks noChangeArrowheads="1"/>
          </p:cNvSpPr>
          <p:nvPr/>
        </p:nvSpPr>
        <p:spPr bwMode="auto">
          <a:xfrm>
            <a:off x="357188" y="908050"/>
            <a:ext cx="8001000" cy="56181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3803" name="TextBox 20"/>
          <p:cNvSpPr>
            <a:spLocks noChangeArrowheads="1"/>
          </p:cNvSpPr>
          <p:nvPr/>
        </p:nvSpPr>
        <p:spPr bwMode="auto">
          <a:xfrm>
            <a:off x="357188" y="939800"/>
            <a:ext cx="781685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200">
                <a:solidFill>
                  <a:schemeClr val="bg1"/>
                </a:solidFill>
                <a:sym typeface="Calibri" pitchFamily="34" charset="0"/>
              </a:rPr>
              <a:t>主观性</a:t>
            </a:r>
            <a:r>
              <a:rPr lang="en-US" altLang="zh-CN" sz="32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:</a:t>
            </a: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心理学</a:t>
            </a:r>
            <a:r>
              <a:rPr lang="en-US" altLang="zh-CN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(</a:t>
            </a:r>
            <a:r>
              <a:rPr lang="en-US" altLang="zh-CN" sz="2800">
                <a:solidFill>
                  <a:schemeClr val="bg1"/>
                </a:solidFill>
                <a:latin typeface="Calibri" pitchFamily="34" charset="0"/>
              </a:rPr>
              <a:t>Engbert,2007</a:t>
            </a:r>
            <a:r>
              <a:rPr lang="en-US" altLang="zh-CN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)</a:t>
            </a: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</a:rPr>
              <a:t>     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基于个人历史行为和言论确立的独特主张及个性</a:t>
            </a:r>
            <a:endParaRPr lang="en-US" altLang="zh-CN" sz="2400">
              <a:solidFill>
                <a:schemeClr val="bg1"/>
              </a:solidFill>
              <a:latin typeface="Calibri" pitchFamily="34" charset="0"/>
            </a:endParaRPr>
          </a:p>
          <a:p>
            <a:endParaRPr lang="en-US" altLang="zh-CN" sz="28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语言学</a:t>
            </a:r>
            <a:r>
              <a:rPr lang="en-US" altLang="zh-CN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(Stein,2005)</a:t>
            </a:r>
          </a:p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      语言中的主观性为作者在文本中所表现出的自己立场、  态度和情感</a:t>
            </a:r>
            <a:endParaRPr lang="en-US" altLang="zh-CN" sz="2400">
              <a:solidFill>
                <a:schemeClr val="bg1"/>
              </a:solidFill>
              <a:latin typeface="Calibri" pitchFamily="34" charset="0"/>
            </a:endParaRPr>
          </a:p>
          <a:p>
            <a:endParaRPr lang="en-US" altLang="zh-CN" sz="28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社交媒体</a:t>
            </a:r>
            <a:endParaRPr lang="en-US" altLang="zh-CN" sz="28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      用户信息碎片化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</a:rPr>
              <a:t>=&gt;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同一话题观点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</a:rPr>
              <a:t>=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集成的观点</a:t>
            </a:r>
            <a:endParaRPr lang="en-US" altLang="zh-CN" sz="240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      用户涉及话题多样化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</a:rPr>
              <a:t>=&gt;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主观性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</a:rPr>
              <a:t>=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</a:rPr>
              <a:t>多个话题集成观点</a:t>
            </a:r>
            <a:endParaRPr lang="en-US" altLang="zh-CN" sz="2400">
              <a:solidFill>
                <a:schemeClr val="bg1"/>
              </a:solidFill>
              <a:latin typeface="Calibri" pitchFamily="34" charset="0"/>
            </a:endParaRPr>
          </a:p>
          <a:p>
            <a:endParaRPr lang="en-US" altLang="zh-CN" sz="24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19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20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21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22" name="TextBox 11"/>
          <p:cNvSpPr>
            <a:spLocks noChangeArrowheads="1"/>
          </p:cNvSpPr>
          <p:nvPr/>
        </p:nvSpPr>
        <p:spPr bwMode="auto">
          <a:xfrm>
            <a:off x="169863" y="200025"/>
            <a:ext cx="249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主观性建模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4823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482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2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26" name="圆角矩形 19"/>
          <p:cNvSpPr>
            <a:spLocks noChangeArrowheads="1"/>
          </p:cNvSpPr>
          <p:nvPr/>
        </p:nvSpPr>
        <p:spPr bwMode="auto">
          <a:xfrm>
            <a:off x="357188" y="908050"/>
            <a:ext cx="8001000" cy="295275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3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57189" y="939594"/>
            <a:ext cx="7816461" cy="2731966"/>
          </a:xfrm>
          <a:prstGeom prst="rect">
            <a:avLst/>
          </a:prstGeom>
          <a:blipFill rotWithShape="1">
            <a:blip r:embed="rId2"/>
            <a:stretch>
              <a:fillRect l="-2028" t="-4018" b="-37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33804" name="Picture 2" descr="F:\gitbase\MyThesis\Thesis\figures\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3424238"/>
            <a:ext cx="4140200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5" name="Picture 3" descr="F:\gitbase\MyThesis\Thesis\figures\5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3424238"/>
            <a:ext cx="5041900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6" name="TextBox 11"/>
          <p:cNvSpPr>
            <a:spLocks noChangeArrowheads="1"/>
          </p:cNvSpPr>
          <p:nvPr/>
        </p:nvSpPr>
        <p:spPr bwMode="auto">
          <a:xfrm>
            <a:off x="169863" y="200025"/>
            <a:ext cx="249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主观性建模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5847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584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50" name="圆角矩形 19"/>
          <p:cNvSpPr>
            <a:spLocks noChangeArrowheads="1"/>
          </p:cNvSpPr>
          <p:nvPr/>
        </p:nvSpPr>
        <p:spPr bwMode="auto">
          <a:xfrm>
            <a:off x="357188" y="908050"/>
            <a:ext cx="8001000" cy="17240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5851" name="TextBox 20"/>
          <p:cNvSpPr>
            <a:spLocks noChangeArrowheads="1"/>
          </p:cNvSpPr>
          <p:nvPr/>
        </p:nvSpPr>
        <p:spPr bwMode="auto">
          <a:xfrm>
            <a:off x="357188" y="939800"/>
            <a:ext cx="8001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200">
                <a:solidFill>
                  <a:schemeClr val="bg1"/>
                </a:solidFill>
                <a:sym typeface="Calibri" pitchFamily="34" charset="0"/>
              </a:rPr>
              <a:t>主观模型构建</a:t>
            </a:r>
            <a:endParaRPr lang="en-US" altLang="zh-CN" sz="32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话题分析：用户层面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LDA</a:t>
            </a:r>
          </a:p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观点分析：微博观点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=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话题分析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+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情感分析</a:t>
            </a:r>
            <a:endParaRPr lang="en-US" altLang="zh-CN" sz="24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                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用户观点分布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=</a:t>
            </a:r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集成所有微博观点</a:t>
            </a:r>
            <a:endParaRPr lang="en-US" altLang="zh-CN" sz="240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</p:txBody>
      </p:sp>
      <p:pic>
        <p:nvPicPr>
          <p:cNvPr id="14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5130800"/>
            <a:ext cx="4841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960813"/>
            <a:ext cx="5238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4554538"/>
            <a:ext cx="5159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5" name="Picture 2" descr="C:\Users\xsongx\Downloads\5648\200803301940031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4581525"/>
            <a:ext cx="5445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箭头连接符 17"/>
          <p:cNvCxnSpPr>
            <a:stCxn id="35855" idx="3"/>
            <a:endCxn id="14" idx="1"/>
          </p:cNvCxnSpPr>
          <p:nvPr/>
        </p:nvCxnSpPr>
        <p:spPr>
          <a:xfrm>
            <a:off x="722313" y="4852988"/>
            <a:ext cx="401637" cy="54927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35855" idx="3"/>
            <a:endCxn id="16" idx="1"/>
          </p:cNvCxnSpPr>
          <p:nvPr/>
        </p:nvCxnSpPr>
        <p:spPr>
          <a:xfrm flipV="1">
            <a:off x="722313" y="4843463"/>
            <a:ext cx="385762" cy="95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5855" idx="3"/>
            <a:endCxn id="15" idx="1"/>
          </p:cNvCxnSpPr>
          <p:nvPr/>
        </p:nvCxnSpPr>
        <p:spPr>
          <a:xfrm flipV="1">
            <a:off x="722313" y="4254500"/>
            <a:ext cx="431800" cy="598488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9" name="圆角矩形 14"/>
          <p:cNvSpPr>
            <a:spLocks noChangeArrowheads="1"/>
          </p:cNvSpPr>
          <p:nvPr/>
        </p:nvSpPr>
        <p:spPr bwMode="auto">
          <a:xfrm>
            <a:off x="1012825" y="3789363"/>
            <a:ext cx="822325" cy="1989137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圆角矩形 19"/>
          <p:cNvSpPr>
            <a:spLocks noChangeArrowheads="1"/>
          </p:cNvSpPr>
          <p:nvPr/>
        </p:nvSpPr>
        <p:spPr bwMode="auto">
          <a:xfrm>
            <a:off x="2541588" y="2847975"/>
            <a:ext cx="1511300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" name="TextBox 20"/>
          <p:cNvSpPr>
            <a:spLocks noChangeArrowheads="1"/>
          </p:cNvSpPr>
          <p:nvPr/>
        </p:nvSpPr>
        <p:spPr bwMode="auto">
          <a:xfrm>
            <a:off x="2541588" y="2919413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用户层面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LDA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1" name="圆角矩形 19"/>
          <p:cNvSpPr>
            <a:spLocks noChangeArrowheads="1"/>
          </p:cNvSpPr>
          <p:nvPr/>
        </p:nvSpPr>
        <p:spPr bwMode="auto">
          <a:xfrm>
            <a:off x="1871663" y="5949950"/>
            <a:ext cx="1619250" cy="477838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" name="TextBox 20"/>
          <p:cNvSpPr>
            <a:spLocks noChangeArrowheads="1"/>
          </p:cNvSpPr>
          <p:nvPr/>
        </p:nvSpPr>
        <p:spPr bwMode="auto">
          <a:xfrm>
            <a:off x="1906588" y="6013450"/>
            <a:ext cx="1441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情感分析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9" name="肘形连接符 8"/>
          <p:cNvCxnSpPr>
            <a:stCxn id="35859" idx="0"/>
            <a:endCxn id="30" idx="1"/>
          </p:cNvCxnSpPr>
          <p:nvPr/>
        </p:nvCxnSpPr>
        <p:spPr>
          <a:xfrm rot="5400000" flipH="1" flipV="1">
            <a:off x="1639888" y="2887663"/>
            <a:ext cx="685800" cy="11176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19"/>
          <p:cNvSpPr>
            <a:spLocks noChangeArrowheads="1"/>
          </p:cNvSpPr>
          <p:nvPr/>
        </p:nvSpPr>
        <p:spPr bwMode="auto">
          <a:xfrm>
            <a:off x="4602163" y="2847975"/>
            <a:ext cx="1511300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9" name="TextBox 20"/>
          <p:cNvSpPr>
            <a:spLocks noChangeArrowheads="1"/>
          </p:cNvSpPr>
          <p:nvPr/>
        </p:nvSpPr>
        <p:spPr bwMode="auto">
          <a:xfrm>
            <a:off x="4602163" y="2919413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宋体" pitchFamily="2" charset="-122"/>
              </a:rPr>
              <a:t>用户话题分布</a:t>
            </a:r>
            <a:endParaRPr lang="zh-CN" altLang="en-US" b="1">
              <a:solidFill>
                <a:srgbClr val="FF0000"/>
              </a:solidFill>
              <a:sym typeface="Calibri" pitchFamily="34" charset="0"/>
            </a:endParaRPr>
          </a:p>
        </p:txBody>
      </p:sp>
      <p:sp>
        <p:nvSpPr>
          <p:cNvPr id="40" name="圆角矩形 19"/>
          <p:cNvSpPr>
            <a:spLocks noChangeArrowheads="1"/>
          </p:cNvSpPr>
          <p:nvPr/>
        </p:nvSpPr>
        <p:spPr bwMode="auto">
          <a:xfrm>
            <a:off x="3046413" y="3789363"/>
            <a:ext cx="517525" cy="183197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" name="TextBox 20"/>
          <p:cNvSpPr>
            <a:spLocks noChangeArrowheads="1"/>
          </p:cNvSpPr>
          <p:nvPr/>
        </p:nvSpPr>
        <p:spPr bwMode="auto">
          <a:xfrm>
            <a:off x="3082925" y="3789363"/>
            <a:ext cx="4667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话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题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词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语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分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布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45" name="直接箭头连接符 44"/>
          <p:cNvCxnSpPr>
            <a:stCxn id="29" idx="3"/>
            <a:endCxn id="38" idx="1"/>
          </p:cNvCxnSpPr>
          <p:nvPr/>
        </p:nvCxnSpPr>
        <p:spPr>
          <a:xfrm>
            <a:off x="4052888" y="3097213"/>
            <a:ext cx="549275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9" idx="2"/>
            <a:endCxn id="40" idx="0"/>
          </p:cNvCxnSpPr>
          <p:nvPr/>
        </p:nvCxnSpPr>
        <p:spPr>
          <a:xfrm>
            <a:off x="3297238" y="3348038"/>
            <a:ext cx="7937" cy="4413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5" idx="3"/>
          </p:cNvCxnSpPr>
          <p:nvPr/>
        </p:nvCxnSpPr>
        <p:spPr>
          <a:xfrm>
            <a:off x="1677988" y="4254500"/>
            <a:ext cx="1368425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6" idx="3"/>
          </p:cNvCxnSpPr>
          <p:nvPr/>
        </p:nvCxnSpPr>
        <p:spPr>
          <a:xfrm>
            <a:off x="1624013" y="4843463"/>
            <a:ext cx="1422400" cy="95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4" idx="3"/>
          </p:cNvCxnSpPr>
          <p:nvPr/>
        </p:nvCxnSpPr>
        <p:spPr>
          <a:xfrm flipV="1">
            <a:off x="1608138" y="5373688"/>
            <a:ext cx="1438275" cy="2857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40" name="肘形连接符 38939"/>
          <p:cNvCxnSpPr>
            <a:endCxn id="31" idx="0"/>
          </p:cNvCxnSpPr>
          <p:nvPr/>
        </p:nvCxnSpPr>
        <p:spPr>
          <a:xfrm rot="16200000" flipH="1">
            <a:off x="1339056" y="4607719"/>
            <a:ext cx="1584325" cy="1100138"/>
          </a:xfrm>
          <a:prstGeom prst="bentConnector3">
            <a:avLst>
              <a:gd name="adj1" fmla="val 13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1525588" y="5013325"/>
            <a:ext cx="11557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1525588" y="5549900"/>
            <a:ext cx="1155700" cy="476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9"/>
          <p:cNvSpPr>
            <a:spLocks noChangeArrowheads="1"/>
          </p:cNvSpPr>
          <p:nvPr/>
        </p:nvSpPr>
        <p:spPr bwMode="auto">
          <a:xfrm>
            <a:off x="4403725" y="3800475"/>
            <a:ext cx="517525" cy="18335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0" name="TextBox 20"/>
          <p:cNvSpPr>
            <a:spLocks noChangeArrowheads="1"/>
          </p:cNvSpPr>
          <p:nvPr/>
        </p:nvSpPr>
        <p:spPr bwMode="auto">
          <a:xfrm>
            <a:off x="4440238" y="3800475"/>
            <a:ext cx="4667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每条微博观点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121" name="直接箭头连接符 120"/>
          <p:cNvCxnSpPr>
            <a:stCxn id="40" idx="3"/>
            <a:endCxn id="119" idx="1"/>
          </p:cNvCxnSpPr>
          <p:nvPr/>
        </p:nvCxnSpPr>
        <p:spPr>
          <a:xfrm>
            <a:off x="3563938" y="4705350"/>
            <a:ext cx="839787" cy="1111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肘形连接符 122"/>
          <p:cNvCxnSpPr>
            <a:stCxn id="31" idx="3"/>
            <a:endCxn id="119" idx="2"/>
          </p:cNvCxnSpPr>
          <p:nvPr/>
        </p:nvCxnSpPr>
        <p:spPr>
          <a:xfrm flipV="1">
            <a:off x="3490913" y="5634038"/>
            <a:ext cx="1171575" cy="554037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圆角矩形 19"/>
          <p:cNvSpPr>
            <a:spLocks noChangeArrowheads="1"/>
          </p:cNvSpPr>
          <p:nvPr/>
        </p:nvSpPr>
        <p:spPr bwMode="auto">
          <a:xfrm>
            <a:off x="5562600" y="3789363"/>
            <a:ext cx="517525" cy="183197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8" name="TextBox 20"/>
          <p:cNvSpPr>
            <a:spLocks noChangeArrowheads="1"/>
          </p:cNvSpPr>
          <p:nvPr/>
        </p:nvSpPr>
        <p:spPr bwMode="auto">
          <a:xfrm>
            <a:off x="5599113" y="3789363"/>
            <a:ext cx="4667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宋体" pitchFamily="2" charset="-122"/>
              </a:rPr>
              <a:t>用户观点集成</a:t>
            </a:r>
            <a:endParaRPr lang="zh-CN" altLang="en-US" b="1">
              <a:solidFill>
                <a:srgbClr val="FF0000"/>
              </a:solidFill>
              <a:sym typeface="Calibri" pitchFamily="34" charset="0"/>
            </a:endParaRPr>
          </a:p>
        </p:txBody>
      </p:sp>
      <p:cxnSp>
        <p:nvCxnSpPr>
          <p:cNvPr id="129" name="直接箭头连接符 128"/>
          <p:cNvCxnSpPr>
            <a:stCxn id="119" idx="3"/>
            <a:endCxn id="127" idx="1"/>
          </p:cNvCxnSpPr>
          <p:nvPr/>
        </p:nvCxnSpPr>
        <p:spPr>
          <a:xfrm flipV="1">
            <a:off x="4921250" y="4705350"/>
            <a:ext cx="641350" cy="1111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圆角矩形 19"/>
          <p:cNvSpPr>
            <a:spLocks noChangeArrowheads="1"/>
          </p:cNvSpPr>
          <p:nvPr/>
        </p:nvSpPr>
        <p:spPr bwMode="auto">
          <a:xfrm>
            <a:off x="6791325" y="3800475"/>
            <a:ext cx="517525" cy="18335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5" name="TextBox 20"/>
          <p:cNvSpPr>
            <a:spLocks noChangeArrowheads="1"/>
          </p:cNvSpPr>
          <p:nvPr/>
        </p:nvSpPr>
        <p:spPr bwMode="auto">
          <a:xfrm>
            <a:off x="6829425" y="3800475"/>
            <a:ext cx="4667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用户主观模型</a:t>
            </a:r>
            <a:endParaRPr lang="zh-CN" altLang="en-US" b="1">
              <a:sym typeface="Calibri" pitchFamily="34" charset="0"/>
            </a:endParaRPr>
          </a:p>
        </p:txBody>
      </p:sp>
      <p:cxnSp>
        <p:nvCxnSpPr>
          <p:cNvPr id="136" name="直接箭头连接符 135"/>
          <p:cNvCxnSpPr>
            <a:stCxn id="127" idx="3"/>
            <a:endCxn id="134" idx="1"/>
          </p:cNvCxnSpPr>
          <p:nvPr/>
        </p:nvCxnSpPr>
        <p:spPr>
          <a:xfrm>
            <a:off x="6080125" y="4705350"/>
            <a:ext cx="711200" cy="1111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肘形连接符 137"/>
          <p:cNvCxnSpPr>
            <a:stCxn id="38" idx="3"/>
            <a:endCxn id="134" idx="0"/>
          </p:cNvCxnSpPr>
          <p:nvPr/>
        </p:nvCxnSpPr>
        <p:spPr>
          <a:xfrm>
            <a:off x="6113463" y="3097213"/>
            <a:ext cx="936625" cy="70326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8" grpId="0" animBg="1"/>
      <p:bldP spid="39" grpId="0"/>
      <p:bldP spid="40" grpId="0" animBg="1"/>
      <p:bldP spid="41" grpId="0"/>
      <p:bldP spid="119" grpId="0" animBg="1"/>
      <p:bldP spid="120" grpId="0"/>
      <p:bldP spid="127" grpId="0" animBg="1"/>
      <p:bldP spid="128" grpId="0"/>
      <p:bldP spid="134" grpId="0" animBg="1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67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68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69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70" name="TextBox 11"/>
          <p:cNvSpPr>
            <a:spLocks noChangeArrowheads="1"/>
          </p:cNvSpPr>
          <p:nvPr/>
        </p:nvSpPr>
        <p:spPr bwMode="auto">
          <a:xfrm>
            <a:off x="169863" y="200025"/>
            <a:ext cx="249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主观性建模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687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72" name="圆角矩形 19"/>
          <p:cNvSpPr>
            <a:spLocks noChangeArrowheads="1"/>
          </p:cNvSpPr>
          <p:nvPr/>
        </p:nvSpPr>
        <p:spPr bwMode="auto">
          <a:xfrm>
            <a:off x="357188" y="908050"/>
            <a:ext cx="4286250" cy="55467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3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57190" y="939594"/>
            <a:ext cx="4286844" cy="5425268"/>
          </a:xfrm>
          <a:prstGeom prst="rect">
            <a:avLst/>
          </a:prstGeom>
          <a:blipFill rotWithShape="1">
            <a:blip r:embed="rId2"/>
            <a:stretch>
              <a:fillRect l="-3698" t="-202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35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979488"/>
            <a:ext cx="4357688" cy="138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654300"/>
            <a:ext cx="4370388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6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6877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1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2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3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4" name="TextBox 11"/>
          <p:cNvSpPr>
            <a:spLocks noChangeArrowheads="1"/>
          </p:cNvSpPr>
          <p:nvPr/>
        </p:nvSpPr>
        <p:spPr bwMode="auto">
          <a:xfrm>
            <a:off x="169863" y="200025"/>
            <a:ext cx="249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主观性建模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789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6" name="圆角矩形 19"/>
          <p:cNvSpPr>
            <a:spLocks noChangeArrowheads="1"/>
          </p:cNvSpPr>
          <p:nvPr/>
        </p:nvSpPr>
        <p:spPr bwMode="auto">
          <a:xfrm>
            <a:off x="357188" y="908050"/>
            <a:ext cx="4719637" cy="55467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3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57190" y="939594"/>
            <a:ext cx="4719041" cy="5130059"/>
          </a:xfrm>
          <a:prstGeom prst="rect">
            <a:avLst/>
          </a:prstGeom>
          <a:blipFill rotWithShape="1">
            <a:blip r:embed="rId2"/>
            <a:stretch>
              <a:fillRect l="-3359" t="-213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37898" name="Picture 2" descr="C:\Users\xsongx\Downloads\5648\200803301940031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085975"/>
            <a:ext cx="5445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箭头连接符 16"/>
          <p:cNvCxnSpPr>
            <a:stCxn id="37898" idx="3"/>
            <a:endCxn id="37919" idx="1"/>
          </p:cNvCxnSpPr>
          <p:nvPr/>
        </p:nvCxnSpPr>
        <p:spPr>
          <a:xfrm>
            <a:off x="5621338" y="2357438"/>
            <a:ext cx="392112" cy="317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013450" y="1392238"/>
            <a:ext cx="820738" cy="1936750"/>
            <a:chOff x="6013450" y="1392238"/>
            <a:chExt cx="820738" cy="1936750"/>
          </a:xfrm>
        </p:grpSpPr>
        <p:pic>
          <p:nvPicPr>
            <p:cNvPr id="37916" name="Picture 9" descr="C:\Users\xsongx\Downloads\DZ论坛版块图标大合集png\png-058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88" y="2681288"/>
              <a:ext cx="484187" cy="544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17" name="Picture 9" descr="C:\Users\xsongx\Downloads\DZ论坛版块图标大合集png\png-058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738" y="1511300"/>
              <a:ext cx="523875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18" name="Picture 9" descr="C:\Users\xsongx\Downloads\DZ论坛版块图标大合集png\png-058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113" y="2105025"/>
              <a:ext cx="515937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9" name="圆角矩形 14"/>
            <p:cNvSpPr>
              <a:spLocks noChangeArrowheads="1"/>
            </p:cNvSpPr>
            <p:nvPr/>
          </p:nvSpPr>
          <p:spPr bwMode="auto">
            <a:xfrm>
              <a:off x="6013450" y="1392238"/>
              <a:ext cx="820738" cy="1936750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pic>
        <p:nvPicPr>
          <p:cNvPr id="37901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495675"/>
            <a:ext cx="484188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肘形连接符 3"/>
          <p:cNvCxnSpPr>
            <a:stCxn id="37898" idx="2"/>
            <a:endCxn id="37901" idx="1"/>
          </p:cNvCxnSpPr>
          <p:nvPr/>
        </p:nvCxnSpPr>
        <p:spPr>
          <a:xfrm rot="16200000" flipH="1">
            <a:off x="5183982" y="2794794"/>
            <a:ext cx="1136650" cy="808037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2" name="圆角矩形 19"/>
          <p:cNvSpPr>
            <a:spLocks noChangeArrowheads="1"/>
          </p:cNvSpPr>
          <p:nvPr/>
        </p:nvSpPr>
        <p:spPr bwMode="auto">
          <a:xfrm>
            <a:off x="7885113" y="1444625"/>
            <a:ext cx="517525" cy="183197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6883" name="TextBox 20"/>
          <p:cNvSpPr>
            <a:spLocks noChangeArrowheads="1"/>
          </p:cNvSpPr>
          <p:nvPr/>
        </p:nvSpPr>
        <p:spPr bwMode="auto">
          <a:xfrm>
            <a:off x="7923213" y="1444625"/>
            <a:ext cx="4667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用户主观模型</a:t>
            </a:r>
            <a:endParaRPr lang="zh-CN" altLang="en-US" b="1">
              <a:sym typeface="Calibri" pitchFamily="34" charset="0"/>
            </a:endParaRPr>
          </a:p>
        </p:txBody>
      </p:sp>
      <p:cxnSp>
        <p:nvCxnSpPr>
          <p:cNvPr id="29" name="直接箭头连接符 28"/>
          <p:cNvCxnSpPr>
            <a:stCxn id="37919" idx="3"/>
            <a:endCxn id="36882" idx="1"/>
          </p:cNvCxnSpPr>
          <p:nvPr/>
        </p:nvCxnSpPr>
        <p:spPr>
          <a:xfrm>
            <a:off x="6834188" y="2360613"/>
            <a:ext cx="1050925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5" name="圆角矩形 19"/>
          <p:cNvSpPr>
            <a:spLocks noChangeArrowheads="1"/>
          </p:cNvSpPr>
          <p:nvPr/>
        </p:nvSpPr>
        <p:spPr bwMode="auto">
          <a:xfrm>
            <a:off x="5364363" y="4437462"/>
            <a:ext cx="1619250" cy="47625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6886" name="TextBox 20"/>
          <p:cNvSpPr>
            <a:spLocks noChangeArrowheads="1"/>
          </p:cNvSpPr>
          <p:nvPr/>
        </p:nvSpPr>
        <p:spPr bwMode="auto">
          <a:xfrm>
            <a:off x="5399288" y="4499374"/>
            <a:ext cx="1439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情感分析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36887" name="圆角矩形 19"/>
          <p:cNvSpPr>
            <a:spLocks noChangeArrowheads="1"/>
          </p:cNvSpPr>
          <p:nvPr/>
        </p:nvSpPr>
        <p:spPr bwMode="auto">
          <a:xfrm>
            <a:off x="7237413" y="3165475"/>
            <a:ext cx="517525" cy="1200150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6888" name="TextBox 20"/>
          <p:cNvSpPr>
            <a:spLocks noChangeArrowheads="1"/>
          </p:cNvSpPr>
          <p:nvPr/>
        </p:nvSpPr>
        <p:spPr bwMode="auto">
          <a:xfrm>
            <a:off x="7273925" y="3165475"/>
            <a:ext cx="46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话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题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分析</a:t>
            </a:r>
            <a:endParaRPr lang="en-US" altLang="zh-CN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37" name="圆角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349762" y="5311025"/>
            <a:ext cx="1619299" cy="477033"/>
          </a:xfrm>
          <a:prstGeom prst="roundRect">
            <a:avLst>
              <a:gd name="adj" fmla="val 4343"/>
            </a:avLst>
          </a:prstGeom>
          <a:blipFill rotWithShape="1">
            <a:blip r:embed="rId5"/>
            <a:stretch>
              <a:fillRect r="-18587" b="-2439"/>
            </a:stretch>
          </a:blipFill>
          <a:ln w="25400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39" name="直接箭头连接符 38"/>
          <p:cNvCxnSpPr>
            <a:stCxn id="37901" idx="2"/>
          </p:cNvCxnSpPr>
          <p:nvPr/>
        </p:nvCxnSpPr>
        <p:spPr>
          <a:xfrm>
            <a:off x="6398419" y="4040188"/>
            <a:ext cx="794" cy="397274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7901" idx="3"/>
            <a:endCxn id="36887" idx="1"/>
          </p:cNvCxnSpPr>
          <p:nvPr/>
        </p:nvCxnSpPr>
        <p:spPr>
          <a:xfrm flipV="1">
            <a:off x="6640513" y="3765550"/>
            <a:ext cx="596900" cy="1588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36887" idx="3"/>
            <a:endCxn id="36882" idx="2"/>
          </p:cNvCxnSpPr>
          <p:nvPr/>
        </p:nvCxnSpPr>
        <p:spPr>
          <a:xfrm flipV="1">
            <a:off x="7754938" y="3276600"/>
            <a:ext cx="388937" cy="48895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36882" idx="3"/>
            <a:endCxn id="40" idx="0"/>
          </p:cNvCxnSpPr>
          <p:nvPr/>
        </p:nvCxnSpPr>
        <p:spPr>
          <a:xfrm>
            <a:off x="8402638" y="2360613"/>
            <a:ext cx="115646" cy="2005941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圆角矩形 19"/>
              <p:cNvSpPr>
                <a:spLocks noChangeArrowheads="1"/>
              </p:cNvSpPr>
              <p:nvPr/>
            </p:nvSpPr>
            <p:spPr bwMode="auto">
              <a:xfrm>
                <a:off x="5914035" y="5316488"/>
                <a:ext cx="519906" cy="476250"/>
              </a:xfrm>
              <a:prstGeom prst="roundRect">
                <a:avLst>
                  <a:gd name="adj" fmla="val 4343"/>
                </a:avLst>
              </a:prstGeom>
              <a:solidFill>
                <a:srgbClr val="00B0F0">
                  <a:alpha val="52156"/>
                </a:srgbClr>
              </a:solidFill>
              <a:ln w="25400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/>
                              <a:sym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/>
                              <a:sym typeface="宋体" pitchFamily="2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/>
                              <a:sym typeface="宋体" pitchFamily="2" charset="-122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zh-CN" dirty="0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mc:Choice>
        <mc:Fallback xmlns="">
          <p:sp>
            <p:nvSpPr>
              <p:cNvPr id="32" name="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4035" y="5316488"/>
                <a:ext cx="519906" cy="476250"/>
              </a:xfrm>
              <a:prstGeom prst="roundRect">
                <a:avLst>
                  <a:gd name="adj" fmla="val 4343"/>
                </a:avLst>
              </a:prstGeom>
              <a:blipFill rotWithShape="1">
                <a:blip r:embed="rId6"/>
                <a:stretch>
                  <a:fillRect/>
                </a:stretch>
              </a:blipFill>
              <a:ln w="25400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>
            <a:stCxn id="36885" idx="2"/>
            <a:endCxn id="32" idx="0"/>
          </p:cNvCxnSpPr>
          <p:nvPr/>
        </p:nvCxnSpPr>
        <p:spPr>
          <a:xfrm>
            <a:off x="6173988" y="4913712"/>
            <a:ext cx="0" cy="402776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圆角矩形 19"/>
              <p:cNvSpPr>
                <a:spLocks noChangeArrowheads="1"/>
              </p:cNvSpPr>
              <p:nvPr/>
            </p:nvSpPr>
            <p:spPr bwMode="auto">
              <a:xfrm>
                <a:off x="8258331" y="4366554"/>
                <a:ext cx="519906" cy="476250"/>
              </a:xfrm>
              <a:prstGeom prst="roundRect">
                <a:avLst>
                  <a:gd name="adj" fmla="val 4343"/>
                </a:avLst>
              </a:prstGeom>
              <a:solidFill>
                <a:srgbClr val="00B0F0">
                  <a:alpha val="52156"/>
                </a:srgbClr>
              </a:solidFill>
              <a:ln w="25400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/>
                              <a:sym typeface="宋体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/>
                                  <a:sym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/>
                                  <a:sym typeface="宋体" pitchFamily="2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/>
                                  <a:sym typeface="宋体" pitchFamily="2" charset="-122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zh-CN" dirty="0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mc:Choice>
        <mc:Fallback xmlns="">
          <p:sp>
            <p:nvSpPr>
              <p:cNvPr id="40" name="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58331" y="4366554"/>
                <a:ext cx="519906" cy="476250"/>
              </a:xfrm>
              <a:prstGeom prst="roundRect">
                <a:avLst>
                  <a:gd name="adj" fmla="val 4343"/>
                </a:avLst>
              </a:prstGeom>
              <a:blipFill rotWithShape="1">
                <a:blip r:embed="rId7"/>
                <a:stretch>
                  <a:fillRect/>
                </a:stretch>
              </a:blipFill>
              <a:ln w="25400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/>
          <p:cNvCxnSpPr>
            <a:stCxn id="40" idx="2"/>
          </p:cNvCxnSpPr>
          <p:nvPr/>
        </p:nvCxnSpPr>
        <p:spPr>
          <a:xfrm>
            <a:off x="8518284" y="4842804"/>
            <a:ext cx="0" cy="429234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3"/>
            <a:endCxn id="37" idx="1"/>
          </p:cNvCxnSpPr>
          <p:nvPr/>
        </p:nvCxnSpPr>
        <p:spPr>
          <a:xfrm flipV="1">
            <a:off x="6433941" y="5549542"/>
            <a:ext cx="915821" cy="5071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2" grpId="0" animBg="1"/>
      <p:bldP spid="36883" grpId="0"/>
      <p:bldP spid="36885" grpId="0" animBg="1"/>
      <p:bldP spid="36886" grpId="0"/>
      <p:bldP spid="36887" grpId="0" animBg="1"/>
      <p:bldP spid="36888" grpId="0"/>
      <p:bldP spid="32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8" name="TextBox 11"/>
          <p:cNvSpPr>
            <a:spLocks noChangeArrowheads="1"/>
          </p:cNvSpPr>
          <p:nvPr/>
        </p:nvSpPr>
        <p:spPr bwMode="auto">
          <a:xfrm>
            <a:off x="169863" y="200025"/>
            <a:ext cx="249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主观性建模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3891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20" name="圆角矩形 19"/>
          <p:cNvSpPr>
            <a:spLocks noChangeArrowheads="1"/>
          </p:cNvSpPr>
          <p:nvPr/>
        </p:nvSpPr>
        <p:spPr bwMode="auto">
          <a:xfrm>
            <a:off x="357188" y="908050"/>
            <a:ext cx="4719637" cy="55467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21" name="TextBox 20"/>
          <p:cNvSpPr>
            <a:spLocks noChangeArrowheads="1"/>
          </p:cNvSpPr>
          <p:nvPr/>
        </p:nvSpPr>
        <p:spPr bwMode="auto">
          <a:xfrm>
            <a:off x="357188" y="939800"/>
            <a:ext cx="471963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200" dirty="0">
                <a:solidFill>
                  <a:schemeClr val="bg1"/>
                </a:solidFill>
                <a:sym typeface="Calibri" pitchFamily="34" charset="0"/>
              </a:rPr>
              <a:t>实验</a:t>
            </a:r>
            <a:endParaRPr lang="en-US" altLang="zh-CN" sz="32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数据集</a:t>
            </a:r>
            <a:r>
              <a:rPr lang="en-US" altLang="zh-CN" sz="20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(</a:t>
            </a:r>
            <a:r>
              <a:rPr lang="en-US" altLang="zh-CN" sz="2000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Twitter,Li,2012)</a:t>
            </a:r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数据统计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测试数据集：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随机选择</a:t>
            </a:r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1000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个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用户</a:t>
            </a:r>
            <a:endParaRPr lang="en-US" altLang="zh-CN" sz="2000" dirty="0" smtClean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时间序最后 一条</a:t>
            </a:r>
            <a:r>
              <a:rPr lang="en-US" altLang="zh-CN" sz="2000" dirty="0" smtClean="0">
                <a:solidFill>
                  <a:schemeClr val="bg1"/>
                </a:solidFill>
                <a:sym typeface="Calibri" pitchFamily="34" charset="0"/>
              </a:rPr>
              <a:t>tweet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     人工标注</a:t>
            </a:r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1000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条</a:t>
            </a:r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tweets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对比方法：</a:t>
            </a:r>
            <a:endParaRPr lang="en-US" altLang="zh-CN" sz="2400" dirty="0">
              <a:solidFill>
                <a:schemeClr val="bg1"/>
              </a:solidFill>
              <a:latin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    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基于规则方法：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         </a:t>
            </a:r>
            <a:r>
              <a:rPr lang="en-US" altLang="zh-CN" sz="2000" dirty="0" err="1">
                <a:solidFill>
                  <a:schemeClr val="bg1"/>
                </a:solidFill>
              </a:rPr>
              <a:t>OF:OpinionFinder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         </a:t>
            </a:r>
            <a:r>
              <a:rPr lang="en-US" altLang="zh-CN" sz="2000" dirty="0">
                <a:solidFill>
                  <a:schemeClr val="bg1"/>
                </a:solidFill>
              </a:rPr>
              <a:t>S140:Sentiment140</a:t>
            </a: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         </a:t>
            </a:r>
            <a:r>
              <a:rPr lang="en-US" altLang="zh-CN" sz="2000" dirty="0" err="1">
                <a:solidFill>
                  <a:schemeClr val="bg1"/>
                </a:solidFill>
              </a:rPr>
              <a:t>STR:SentiStrength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      基于生成模型方法：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         </a:t>
            </a:r>
            <a:r>
              <a:rPr lang="en-US" altLang="zh-CN" sz="2000" dirty="0">
                <a:solidFill>
                  <a:schemeClr val="bg1"/>
                </a:solidFill>
              </a:rPr>
              <a:t>TSM: Topic Sentiment Mixture</a:t>
            </a: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         </a:t>
            </a:r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JST</a:t>
            </a:r>
            <a:r>
              <a:rPr lang="en-US" altLang="zh-CN" sz="2000" dirty="0">
                <a:solidFill>
                  <a:schemeClr val="bg1"/>
                </a:solidFill>
              </a:rPr>
              <a:t>: Joint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Sentiment/Topic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38922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8923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79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1392238"/>
            <a:ext cx="402907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186238"/>
            <a:ext cx="58578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4859338" y="6381750"/>
            <a:ext cx="4141787" cy="3603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9939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3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4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5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9946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39947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22987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9948" name="TextBox 14"/>
          <p:cNvSpPr>
            <a:spLocks noChangeArrowheads="1"/>
          </p:cNvSpPr>
          <p:nvPr/>
        </p:nvSpPr>
        <p:spPr bwMode="auto">
          <a:xfrm>
            <a:off x="2374900" y="2689225"/>
            <a:ext cx="526891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  <a:endParaRPr lang="en-US" altLang="zh-CN" sz="28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情感词典构建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文本情感极性分类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用户主观性建模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用户转发行为分析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39949" name="圆角矩形 15"/>
          <p:cNvSpPr>
            <a:spLocks noChangeArrowheads="1"/>
          </p:cNvSpPr>
          <p:nvPr/>
        </p:nvSpPr>
        <p:spPr bwMode="auto">
          <a:xfrm>
            <a:off x="1714500" y="537210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9950" name="TextBox 16"/>
          <p:cNvSpPr>
            <a:spLocks noChangeArrowheads="1"/>
          </p:cNvSpPr>
          <p:nvPr/>
        </p:nvSpPr>
        <p:spPr bwMode="auto">
          <a:xfrm>
            <a:off x="2338388" y="5354638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39951" name="圆角矩形 17"/>
          <p:cNvSpPr>
            <a:spLocks noChangeArrowheads="1"/>
          </p:cNvSpPr>
          <p:nvPr/>
        </p:nvSpPr>
        <p:spPr bwMode="auto">
          <a:xfrm>
            <a:off x="1714500" y="622935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9952" name="TextBox 18"/>
          <p:cNvSpPr>
            <a:spLocks noChangeArrowheads="1"/>
          </p:cNvSpPr>
          <p:nvPr/>
        </p:nvSpPr>
        <p:spPr bwMode="auto">
          <a:xfrm>
            <a:off x="2338388" y="6218238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39953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9954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9955" name="TextBox 21"/>
          <p:cNvSpPr>
            <a:spLocks noChangeArrowheads="1"/>
          </p:cNvSpPr>
          <p:nvPr/>
        </p:nvSpPr>
        <p:spPr bwMode="auto">
          <a:xfrm>
            <a:off x="1928813" y="5353050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39956" name="TextBox 22"/>
          <p:cNvSpPr>
            <a:spLocks noChangeArrowheads="1"/>
          </p:cNvSpPr>
          <p:nvPr/>
        </p:nvSpPr>
        <p:spPr bwMode="auto">
          <a:xfrm>
            <a:off x="1928813" y="6207125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3" name="笑脸 22"/>
          <p:cNvSpPr/>
          <p:nvPr/>
        </p:nvSpPr>
        <p:spPr>
          <a:xfrm>
            <a:off x="1976438" y="4341813"/>
            <a:ext cx="309562" cy="3111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6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转发行为分析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096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8" name="圆角矩形 19"/>
          <p:cNvSpPr>
            <a:spLocks noChangeArrowheads="1"/>
          </p:cNvSpPr>
          <p:nvPr/>
        </p:nvSpPr>
        <p:spPr bwMode="auto">
          <a:xfrm>
            <a:off x="357188" y="908050"/>
            <a:ext cx="8464550" cy="233997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0969" name="TextBox 20"/>
          <p:cNvSpPr>
            <a:spLocks noChangeArrowheads="1"/>
          </p:cNvSpPr>
          <p:nvPr/>
        </p:nvSpPr>
        <p:spPr bwMode="auto">
          <a:xfrm>
            <a:off x="357188" y="939800"/>
            <a:ext cx="846455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200">
                <a:solidFill>
                  <a:schemeClr val="bg1"/>
                </a:solidFill>
                <a:sym typeface="Calibri" pitchFamily="34" charset="0"/>
              </a:rPr>
              <a:t>信息传播</a:t>
            </a:r>
            <a:endParaRPr lang="en-US" altLang="zh-CN" sz="32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网络传播模型将用户视为简单节点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用户间的口碑效应</a:t>
            </a:r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(Word-of-mouth)</a:t>
            </a:r>
          </a:p>
          <a:p>
            <a:r>
              <a:rPr lang="en-US" altLang="zh-CN" sz="32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200">
                <a:solidFill>
                  <a:schemeClr val="bg1"/>
                </a:solidFill>
                <a:sym typeface="Calibri" pitchFamily="34" charset="0"/>
              </a:rPr>
              <a:t>主观动机</a:t>
            </a:r>
            <a:endParaRPr lang="en-US" altLang="zh-CN" sz="32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用户传播行为主要是基于对信息的主观认同</a:t>
            </a:r>
            <a:endParaRPr lang="en-US" altLang="zh-CN" sz="160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4097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0971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0972" name="Picture 4" descr="C:\Users\xsongx\Downloads\5648\200803301940029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4179888"/>
            <a:ext cx="6746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5" descr="C:\Users\xsongx\Downloads\DZ论坛版块图标大合集png\png-0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5956300"/>
            <a:ext cx="5810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6" descr="C:\Users\xsongx\Downloads\5648\200803301939598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4035425"/>
            <a:ext cx="61118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5" name="Picture 7" descr="C:\Users\xsongx\Downloads\5648\200803301940151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5045075"/>
            <a:ext cx="65881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曲线连接符 37"/>
          <p:cNvCxnSpPr>
            <a:stCxn id="40972" idx="2"/>
            <a:endCxn id="40973" idx="1"/>
          </p:cNvCxnSpPr>
          <p:nvPr/>
        </p:nvCxnSpPr>
        <p:spPr>
          <a:xfrm rot="16200000" flipH="1">
            <a:off x="1377157" y="4912519"/>
            <a:ext cx="1392237" cy="1273175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40972" idx="3"/>
            <a:endCxn id="40974" idx="1"/>
          </p:cNvCxnSpPr>
          <p:nvPr/>
        </p:nvCxnSpPr>
        <p:spPr>
          <a:xfrm flipV="1">
            <a:off x="1773238" y="4341813"/>
            <a:ext cx="739775" cy="174625"/>
          </a:xfrm>
          <a:prstGeom prst="curvedConnector3">
            <a:avLst>
              <a:gd name="adj1" fmla="val 50000"/>
            </a:avLst>
          </a:prstGeom>
          <a:ln w="53975">
            <a:solidFill>
              <a:srgbClr val="1DCCE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40975" idx="1"/>
            <a:endCxn id="40972" idx="3"/>
          </p:cNvCxnSpPr>
          <p:nvPr/>
        </p:nvCxnSpPr>
        <p:spPr>
          <a:xfrm rot="10800000">
            <a:off x="1773238" y="4516438"/>
            <a:ext cx="1441450" cy="857250"/>
          </a:xfrm>
          <a:prstGeom prst="curvedConnector3">
            <a:avLst>
              <a:gd name="adj1" fmla="val 50000"/>
            </a:avLst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/>
          <p:cNvCxnSpPr>
            <a:stCxn id="40973" idx="0"/>
            <a:endCxn id="40972" idx="2"/>
          </p:cNvCxnSpPr>
          <p:nvPr/>
        </p:nvCxnSpPr>
        <p:spPr>
          <a:xfrm rot="16200000" flipV="1">
            <a:off x="1666876" y="4622800"/>
            <a:ext cx="1103312" cy="1563687"/>
          </a:xfrm>
          <a:prstGeom prst="curvedConnector3">
            <a:avLst>
              <a:gd name="adj1" fmla="val 50000"/>
            </a:avLst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/>
          <p:cNvCxnSpPr>
            <a:stCxn id="40973" idx="3"/>
            <a:endCxn id="40975" idx="2"/>
          </p:cNvCxnSpPr>
          <p:nvPr/>
        </p:nvCxnSpPr>
        <p:spPr>
          <a:xfrm flipV="1">
            <a:off x="3290888" y="5702300"/>
            <a:ext cx="252412" cy="542925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/>
          <p:cNvCxnSpPr>
            <a:stCxn id="40975" idx="0"/>
            <a:endCxn id="40974" idx="3"/>
          </p:cNvCxnSpPr>
          <p:nvPr/>
        </p:nvCxnSpPr>
        <p:spPr>
          <a:xfrm rot="16200000" flipV="1">
            <a:off x="2982119" y="4483894"/>
            <a:ext cx="703262" cy="419100"/>
          </a:xfrm>
          <a:prstGeom prst="curvedConnector2">
            <a:avLst/>
          </a:prstGeom>
          <a:ln w="53975">
            <a:solidFill>
              <a:srgbClr val="1DCCE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522663"/>
            <a:ext cx="4841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5727700"/>
            <a:ext cx="5619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5091113"/>
            <a:ext cx="5048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 descr="C:\Users\xsongx\Downloads\DZ论坛版块图标大合集png\png-05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4286250"/>
            <a:ext cx="5556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直接箭头连接符 48"/>
          <p:cNvCxnSpPr>
            <a:stCxn id="40974" idx="3"/>
            <a:endCxn id="48" idx="1"/>
          </p:cNvCxnSpPr>
          <p:nvPr/>
        </p:nvCxnSpPr>
        <p:spPr>
          <a:xfrm>
            <a:off x="3124200" y="4341813"/>
            <a:ext cx="1377950" cy="25400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0972" idx="0"/>
            <a:endCxn id="45" idx="1"/>
          </p:cNvCxnSpPr>
          <p:nvPr/>
        </p:nvCxnSpPr>
        <p:spPr>
          <a:xfrm flipV="1">
            <a:off x="1436688" y="3794125"/>
            <a:ext cx="3100387" cy="38576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0973" idx="3"/>
            <a:endCxn id="46" idx="1"/>
          </p:cNvCxnSpPr>
          <p:nvPr/>
        </p:nvCxnSpPr>
        <p:spPr>
          <a:xfrm flipV="1">
            <a:off x="3290888" y="6042025"/>
            <a:ext cx="1223962" cy="20320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0975" idx="3"/>
            <a:endCxn id="47" idx="1"/>
          </p:cNvCxnSpPr>
          <p:nvPr/>
        </p:nvCxnSpPr>
        <p:spPr>
          <a:xfrm>
            <a:off x="3873500" y="5373688"/>
            <a:ext cx="665163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圆角矩形 14"/>
          <p:cNvSpPr>
            <a:spLocks noChangeArrowheads="1"/>
          </p:cNvSpPr>
          <p:nvPr/>
        </p:nvSpPr>
        <p:spPr bwMode="auto">
          <a:xfrm>
            <a:off x="4278313" y="3357563"/>
            <a:ext cx="1014412" cy="3176587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17" name="Picture 23" descr="C:\Users\xsongx\Downloads\5648\2007653271487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5616575"/>
            <a:ext cx="7175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8" name="直接箭头连接符 117"/>
          <p:cNvCxnSpPr>
            <a:stCxn id="40972" idx="2"/>
            <a:endCxn id="117" idx="0"/>
          </p:cNvCxnSpPr>
          <p:nvPr/>
        </p:nvCxnSpPr>
        <p:spPr>
          <a:xfrm flipH="1">
            <a:off x="1266825" y="4852988"/>
            <a:ext cx="169863" cy="763587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706" name="Picture 2" descr="C:\Users\xsongx\Downloads\5648\2008032612141148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6449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4" name="Picture 10" descr="http://pic.ffpic.com/files/2014/0225/0224bxqytrchbz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5173663"/>
            <a:ext cx="5794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圆角矩形 14"/>
          <p:cNvSpPr>
            <a:spLocks noChangeArrowheads="1"/>
          </p:cNvSpPr>
          <p:nvPr/>
        </p:nvSpPr>
        <p:spPr bwMode="auto">
          <a:xfrm>
            <a:off x="6200775" y="3357563"/>
            <a:ext cx="1014413" cy="3176587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129" name="直接箭头连接符 128"/>
          <p:cNvCxnSpPr>
            <a:stCxn id="45" idx="3"/>
            <a:endCxn id="72706" idx="1"/>
          </p:cNvCxnSpPr>
          <p:nvPr/>
        </p:nvCxnSpPr>
        <p:spPr>
          <a:xfrm>
            <a:off x="5021263" y="3794125"/>
            <a:ext cx="1350962" cy="171450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45" idx="3"/>
            <a:endCxn id="72714" idx="0"/>
          </p:cNvCxnSpPr>
          <p:nvPr/>
        </p:nvCxnSpPr>
        <p:spPr>
          <a:xfrm>
            <a:off x="5021263" y="3794125"/>
            <a:ext cx="1712912" cy="1379538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24"/>
          <p:cNvSpPr>
            <a:spLocks noChangeArrowheads="1"/>
          </p:cNvSpPr>
          <p:nvPr/>
        </p:nvSpPr>
        <p:spPr bwMode="auto">
          <a:xfrm>
            <a:off x="6388100" y="6143625"/>
            <a:ext cx="76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话题</a:t>
            </a:r>
            <a:endParaRPr lang="zh-CN" altLang="en-US">
              <a:sym typeface="Calibri" pitchFamily="34" charset="0"/>
            </a:endParaRPr>
          </a:p>
        </p:txBody>
      </p:sp>
      <p:cxnSp>
        <p:nvCxnSpPr>
          <p:cNvPr id="136" name="直接箭头连接符 135"/>
          <p:cNvCxnSpPr>
            <a:stCxn id="48" idx="3"/>
            <a:endCxn id="72714" idx="1"/>
          </p:cNvCxnSpPr>
          <p:nvPr/>
        </p:nvCxnSpPr>
        <p:spPr>
          <a:xfrm>
            <a:off x="5057775" y="4595813"/>
            <a:ext cx="1387475" cy="1012825"/>
          </a:xfrm>
          <a:prstGeom prst="straightConnector1">
            <a:avLst/>
          </a:prstGeom>
          <a:ln w="44450">
            <a:solidFill>
              <a:srgbClr val="1EFF4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7" idx="3"/>
            <a:endCxn id="72706" idx="2"/>
          </p:cNvCxnSpPr>
          <p:nvPr/>
        </p:nvCxnSpPr>
        <p:spPr>
          <a:xfrm flipV="1">
            <a:off x="5043488" y="4286250"/>
            <a:ext cx="1649412" cy="1087438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47" idx="3"/>
            <a:endCxn id="72714" idx="1"/>
          </p:cNvCxnSpPr>
          <p:nvPr/>
        </p:nvCxnSpPr>
        <p:spPr>
          <a:xfrm>
            <a:off x="5043488" y="5373688"/>
            <a:ext cx="1401762" cy="234950"/>
          </a:xfrm>
          <a:prstGeom prst="straightConnector1">
            <a:avLst/>
          </a:prstGeom>
          <a:ln w="44450">
            <a:solidFill>
              <a:srgbClr val="1EFF4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46" idx="3"/>
          </p:cNvCxnSpPr>
          <p:nvPr/>
        </p:nvCxnSpPr>
        <p:spPr>
          <a:xfrm flipV="1">
            <a:off x="5076825" y="5824538"/>
            <a:ext cx="1368425" cy="217487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曲线连接符 104"/>
          <p:cNvCxnSpPr>
            <a:stCxn id="117" idx="2"/>
            <a:endCxn id="72714" idx="2"/>
          </p:cNvCxnSpPr>
          <p:nvPr/>
        </p:nvCxnSpPr>
        <p:spPr>
          <a:xfrm rot="5400000" flipH="1" flipV="1">
            <a:off x="3853656" y="3455194"/>
            <a:ext cx="293688" cy="5467350"/>
          </a:xfrm>
          <a:prstGeom prst="curvedConnector3">
            <a:avLst>
              <a:gd name="adj1" fmla="val -139565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28" grpId="0" animBg="1"/>
      <p:bldP spid="1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5123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6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7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8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3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4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16395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6" name="TextBox 14"/>
          <p:cNvSpPr>
            <a:spLocks noChangeArrowheads="1"/>
          </p:cNvSpPr>
          <p:nvPr/>
        </p:nvSpPr>
        <p:spPr bwMode="auto">
          <a:xfrm>
            <a:off x="2374900" y="2689225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</a:p>
        </p:txBody>
      </p:sp>
      <p:sp>
        <p:nvSpPr>
          <p:cNvPr id="16397" name="圆角矩形 15"/>
          <p:cNvSpPr>
            <a:spLocks noChangeArrowheads="1"/>
          </p:cNvSpPr>
          <p:nvPr/>
        </p:nvSpPr>
        <p:spPr bwMode="auto">
          <a:xfrm>
            <a:off x="1714500" y="35718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8" name="TextBox 16"/>
          <p:cNvSpPr>
            <a:spLocks noChangeArrowheads="1"/>
          </p:cNvSpPr>
          <p:nvPr/>
        </p:nvSpPr>
        <p:spPr bwMode="auto">
          <a:xfrm>
            <a:off x="2338388" y="3554413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16399" name="圆角矩形 17"/>
          <p:cNvSpPr>
            <a:spLocks noChangeArrowheads="1"/>
          </p:cNvSpPr>
          <p:nvPr/>
        </p:nvSpPr>
        <p:spPr bwMode="auto">
          <a:xfrm>
            <a:off x="1714500" y="442912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400" name="TextBox 18"/>
          <p:cNvSpPr>
            <a:spLocks noChangeArrowheads="1"/>
          </p:cNvSpPr>
          <p:nvPr/>
        </p:nvSpPr>
        <p:spPr bwMode="auto">
          <a:xfrm>
            <a:off x="2338388" y="4418013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16401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402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403" name="TextBox 21"/>
          <p:cNvSpPr>
            <a:spLocks noChangeArrowheads="1"/>
          </p:cNvSpPr>
          <p:nvPr/>
        </p:nvSpPr>
        <p:spPr bwMode="auto">
          <a:xfrm>
            <a:off x="1928813" y="3552825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6404" name="TextBox 22"/>
          <p:cNvSpPr>
            <a:spLocks noChangeArrowheads="1"/>
          </p:cNvSpPr>
          <p:nvPr/>
        </p:nvSpPr>
        <p:spPr bwMode="auto">
          <a:xfrm>
            <a:off x="1928813" y="44069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5141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  <p:sp>
        <p:nvSpPr>
          <p:cNvPr id="2" name="笑脸 1"/>
          <p:cNvSpPr/>
          <p:nvPr/>
        </p:nvSpPr>
        <p:spPr>
          <a:xfrm>
            <a:off x="6788150" y="1839913"/>
            <a:ext cx="503238" cy="517525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/>
      <p:bldP spid="16394" grpId="0"/>
      <p:bldP spid="16395" grpId="0" animBg="1"/>
      <p:bldP spid="16396" grpId="0"/>
      <p:bldP spid="16397" grpId="0" animBg="1"/>
      <p:bldP spid="16398" grpId="0"/>
      <p:bldP spid="16399" grpId="0" animBg="1"/>
      <p:bldP spid="16400" grpId="0"/>
      <p:bldP spid="16401" grpId="0"/>
      <p:bldP spid="16402" grpId="0"/>
      <p:bldP spid="16403" grpId="0"/>
      <p:bldP spid="16404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987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988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989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990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转发行为分析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1991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992" name="圆角矩形 19"/>
          <p:cNvSpPr>
            <a:spLocks noChangeArrowheads="1"/>
          </p:cNvSpPr>
          <p:nvPr/>
        </p:nvSpPr>
        <p:spPr bwMode="auto">
          <a:xfrm>
            <a:off x="357188" y="908050"/>
            <a:ext cx="4575175" cy="5834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3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57191" y="939594"/>
            <a:ext cx="4625770" cy="4943341"/>
          </a:xfrm>
          <a:prstGeom prst="rect">
            <a:avLst/>
          </a:prstGeom>
          <a:blipFill rotWithShape="1">
            <a:blip r:embed="rId2"/>
            <a:stretch>
              <a:fillRect l="-3430" t="-197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1994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1995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09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1554163"/>
            <a:ext cx="412750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429000"/>
            <a:ext cx="20669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011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012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013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014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转发行为分析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3015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016" name="圆角矩形 19"/>
          <p:cNvSpPr>
            <a:spLocks noChangeArrowheads="1"/>
          </p:cNvSpPr>
          <p:nvPr/>
        </p:nvSpPr>
        <p:spPr bwMode="auto">
          <a:xfrm>
            <a:off x="169863" y="889000"/>
            <a:ext cx="4330700" cy="1262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93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69863" y="919632"/>
            <a:ext cx="4330104" cy="1291507"/>
          </a:xfrm>
          <a:prstGeom prst="rect">
            <a:avLst/>
          </a:prstGeom>
          <a:blipFill rotWithShape="1">
            <a:blip r:embed="rId2"/>
            <a:stretch>
              <a:fillRect l="-2958" t="-6132" b="-377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3018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3019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3020" name="Picture 4" descr="C:\Users\xsongx\Downloads\5648\200803301940029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4725988"/>
            <a:ext cx="6746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5" descr="C:\Users\xsongx\Downloads\DZ论坛版块图标大合集png\png-00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5189538"/>
            <a:ext cx="57943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23" descr="C:\Users\xsongx\Downloads\5648\2007653271487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892800"/>
            <a:ext cx="7175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箭头连接符 17"/>
          <p:cNvCxnSpPr>
            <a:stCxn id="43020" idx="2"/>
            <a:endCxn id="43022" idx="0"/>
          </p:cNvCxnSpPr>
          <p:nvPr/>
        </p:nvCxnSpPr>
        <p:spPr>
          <a:xfrm>
            <a:off x="6154738" y="5399088"/>
            <a:ext cx="0" cy="493712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43022" idx="3"/>
            <a:endCxn id="43021" idx="1"/>
          </p:cNvCxnSpPr>
          <p:nvPr/>
        </p:nvCxnSpPr>
        <p:spPr>
          <a:xfrm flipV="1">
            <a:off x="6513513" y="5478463"/>
            <a:ext cx="720725" cy="773112"/>
          </a:xfrm>
          <a:prstGeom prst="straightConnector1">
            <a:avLst/>
          </a:prstGeom>
          <a:ln w="444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43021" idx="1"/>
            <a:endCxn id="43020" idx="3"/>
          </p:cNvCxnSpPr>
          <p:nvPr/>
        </p:nvCxnSpPr>
        <p:spPr>
          <a:xfrm flipH="1" flipV="1">
            <a:off x="6492875" y="5062538"/>
            <a:ext cx="741363" cy="415925"/>
          </a:xfrm>
          <a:prstGeom prst="straightConnector1">
            <a:avLst/>
          </a:prstGeom>
          <a:ln w="444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26" name="圆角矩形 19"/>
          <p:cNvSpPr>
            <a:spLocks noChangeArrowheads="1"/>
          </p:cNvSpPr>
          <p:nvPr/>
        </p:nvSpPr>
        <p:spPr bwMode="auto">
          <a:xfrm>
            <a:off x="169863" y="2381250"/>
            <a:ext cx="4330700" cy="4289425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0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69863" y="2411224"/>
            <a:ext cx="4330104" cy="4049507"/>
          </a:xfrm>
          <a:prstGeom prst="rect">
            <a:avLst/>
          </a:prstGeom>
          <a:blipFill rotWithShape="1">
            <a:blip r:embed="rId6"/>
            <a:stretch>
              <a:fillRect l="-2958" t="-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3028" name="圆角矩形 19"/>
          <p:cNvSpPr>
            <a:spLocks noChangeArrowheads="1"/>
          </p:cNvSpPr>
          <p:nvPr/>
        </p:nvSpPr>
        <p:spPr bwMode="auto">
          <a:xfrm>
            <a:off x="4652963" y="1435100"/>
            <a:ext cx="4329112" cy="2786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2" name="TextBox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652368" y="1466264"/>
            <a:ext cx="4330104" cy="2611228"/>
          </a:xfrm>
          <a:prstGeom prst="rect">
            <a:avLst/>
          </a:prstGeom>
          <a:blipFill rotWithShape="1">
            <a:blip r:embed="rId7"/>
            <a:stretch>
              <a:fillRect l="-2813" t="-303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00792" y="4644509"/>
            <a:ext cx="898836" cy="369332"/>
          </a:xfrm>
          <a:prstGeom prst="rect">
            <a:avLst/>
          </a:prstGeom>
          <a:blipFill rotWithShape="1">
            <a:blip r:embed="rId8"/>
            <a:stretch>
              <a:fillRect l="-6122" t="-11667" b="-2333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矩形 2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76995" y="5397662"/>
            <a:ext cx="779701" cy="369332"/>
          </a:xfrm>
          <a:prstGeom prst="rect">
            <a:avLst/>
          </a:prstGeom>
          <a:blipFill rotWithShape="1">
            <a:blip r:embed="rId9"/>
            <a:stretch>
              <a:fillRect l="-6250" t="-11475" r="-2344" b="-2131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13369" y="6301343"/>
            <a:ext cx="844270" cy="369332"/>
          </a:xfrm>
          <a:prstGeom prst="rect">
            <a:avLst/>
          </a:prstGeom>
          <a:blipFill rotWithShape="1">
            <a:blip r:embed="rId10"/>
            <a:stretch>
              <a:fillRect l="-5755" t="-11667" b="-2333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3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3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3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38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转发行为分析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403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4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4041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42" name="圆角矩形 19"/>
          <p:cNvSpPr>
            <a:spLocks noChangeArrowheads="1"/>
          </p:cNvSpPr>
          <p:nvPr/>
        </p:nvSpPr>
        <p:spPr bwMode="auto">
          <a:xfrm>
            <a:off x="169863" y="979488"/>
            <a:ext cx="4330700" cy="5691187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4043" name="TextBox 20"/>
          <p:cNvSpPr>
            <a:spLocks noChangeArrowheads="1"/>
          </p:cNvSpPr>
          <p:nvPr/>
        </p:nvSpPr>
        <p:spPr bwMode="auto">
          <a:xfrm>
            <a:off x="169863" y="979488"/>
            <a:ext cx="43307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2800" dirty="0">
                <a:solidFill>
                  <a:schemeClr val="bg1"/>
                </a:solidFill>
                <a:sym typeface="Calibri" pitchFamily="34" charset="0"/>
              </a:rPr>
              <a:t>实验</a:t>
            </a:r>
            <a:endParaRPr lang="en-US" altLang="zh-CN" sz="28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sym typeface="Calibri" pitchFamily="34" charset="0"/>
              </a:rPr>
              <a:t>数据</a:t>
            </a:r>
            <a:r>
              <a:rPr lang="zh-CN" altLang="en-US" sz="2400" dirty="0" smtClean="0">
                <a:solidFill>
                  <a:schemeClr val="bg1"/>
                </a:solidFill>
                <a:sym typeface="Calibri" pitchFamily="34" charset="0"/>
              </a:rPr>
              <a:t>集</a:t>
            </a:r>
            <a:r>
              <a:rPr lang="en-US" altLang="zh-CN" sz="2000" dirty="0" smtClean="0">
                <a:solidFill>
                  <a:schemeClr val="bg1"/>
                </a:solidFill>
                <a:sym typeface="Calibri" pitchFamily="34" charset="0"/>
              </a:rPr>
              <a:t>(Luo,2013)</a:t>
            </a:r>
            <a:r>
              <a:rPr lang="zh-CN" altLang="en-US" sz="2400" dirty="0" smtClean="0">
                <a:solidFill>
                  <a:schemeClr val="bg1"/>
                </a:solidFill>
                <a:sym typeface="Calibri" pitchFamily="34" charset="0"/>
              </a:rPr>
              <a:t>：</a:t>
            </a:r>
            <a:endParaRPr lang="en-US" altLang="zh-CN" sz="24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通过</a:t>
            </a:r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Twitter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抓取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数据集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统计</a:t>
            </a:r>
            <a:endParaRPr lang="en-US" altLang="zh-CN" sz="24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sym typeface="Calibri" pitchFamily="34" charset="0"/>
              </a:rPr>
              <a:t>实验步骤：</a:t>
            </a:r>
            <a:endParaRPr lang="en-US" altLang="zh-CN" sz="24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sym typeface="Calibri" pitchFamily="34" charset="0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相关性检验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转发预测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与其他模型对比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与其他因素对比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     结合其他因素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实验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sym typeface="Calibri" pitchFamily="34" charset="0"/>
              </a:rPr>
              <a:t>实验设置：</a:t>
            </a:r>
            <a:endParaRPr lang="en-US" altLang="zh-CN" sz="24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评价指标：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准确率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分类器：逻辑回归分类器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基准：</a:t>
            </a:r>
            <a:r>
              <a:rPr lang="zh-CN" altLang="en-US" sz="2000" dirty="0">
                <a:solidFill>
                  <a:schemeClr val="bg1"/>
                </a:solidFill>
                <a:sym typeface="Calibri" pitchFamily="34" charset="0"/>
              </a:rPr>
              <a:t>历史</a:t>
            </a:r>
            <a:r>
              <a:rPr lang="zh-CN" altLang="en-US" sz="2000" dirty="0" smtClean="0">
                <a:solidFill>
                  <a:schemeClr val="bg1"/>
                </a:solidFill>
                <a:sym typeface="Calibri" pitchFamily="34" charset="0"/>
              </a:rPr>
              <a:t>转发基准</a:t>
            </a:r>
            <a:endParaRPr lang="en-US" altLang="zh-CN" sz="2000" dirty="0" smtClean="0">
              <a:solidFill>
                <a:schemeClr val="bg1"/>
              </a:solidFill>
              <a:sym typeface="Calibri" pitchFamily="34" charset="0"/>
            </a:endParaRPr>
          </a:p>
          <a:p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</p:txBody>
      </p:sp>
      <p:pic>
        <p:nvPicPr>
          <p:cNvPr id="4404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26" y="979488"/>
            <a:ext cx="35623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1785938"/>
            <a:ext cx="5338762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59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0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1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2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转发行为分析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5063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4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5065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6" name="圆角矩形 19"/>
          <p:cNvSpPr>
            <a:spLocks noChangeArrowheads="1"/>
          </p:cNvSpPr>
          <p:nvPr/>
        </p:nvSpPr>
        <p:spPr bwMode="auto">
          <a:xfrm>
            <a:off x="817563" y="979488"/>
            <a:ext cx="2457450" cy="592137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5067" name="TextBox 20"/>
          <p:cNvSpPr>
            <a:spLocks noChangeArrowheads="1"/>
          </p:cNvSpPr>
          <p:nvPr/>
        </p:nvSpPr>
        <p:spPr bwMode="auto">
          <a:xfrm>
            <a:off x="817563" y="979488"/>
            <a:ext cx="2457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sym typeface="Calibri" pitchFamily="34" charset="0"/>
              </a:rPr>
              <a:t>相关性分析</a:t>
            </a:r>
            <a:endParaRPr lang="en-US" altLang="zh-CN" sz="280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45069" name="圆角矩形 19"/>
          <p:cNvSpPr>
            <a:spLocks noChangeArrowheads="1"/>
          </p:cNvSpPr>
          <p:nvPr/>
        </p:nvSpPr>
        <p:spPr bwMode="auto">
          <a:xfrm>
            <a:off x="5724525" y="979488"/>
            <a:ext cx="2457450" cy="592137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5070" name="TextBox 20"/>
          <p:cNvSpPr>
            <a:spLocks noChangeArrowheads="1"/>
          </p:cNvSpPr>
          <p:nvPr/>
        </p:nvSpPr>
        <p:spPr bwMode="auto">
          <a:xfrm>
            <a:off x="5724525" y="979488"/>
            <a:ext cx="2457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sym typeface="Calibri" pitchFamily="34" charset="0"/>
              </a:rPr>
              <a:t>转发预测</a:t>
            </a:r>
            <a:endParaRPr lang="en-US" altLang="zh-CN" sz="2800">
              <a:solidFill>
                <a:schemeClr val="bg1"/>
              </a:solidFill>
              <a:sym typeface="Calibri" pitchFamily="34" charset="0"/>
            </a:endParaRPr>
          </a:p>
        </p:txBody>
      </p:sp>
      <p:pic>
        <p:nvPicPr>
          <p:cNvPr id="45072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83526"/>
            <a:ext cx="3948437" cy="361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圆角矩形 16"/>
          <p:cNvSpPr/>
          <p:nvPr/>
        </p:nvSpPr>
        <p:spPr bwMode="auto">
          <a:xfrm>
            <a:off x="442913" y="3140868"/>
            <a:ext cx="3948437" cy="5512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pic>
        <p:nvPicPr>
          <p:cNvPr id="4507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33" y="1883526"/>
            <a:ext cx="4263384" cy="361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5580462" y="3861198"/>
            <a:ext cx="648297" cy="288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5577754" y="4651375"/>
            <a:ext cx="648297" cy="288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7857826" y="3861198"/>
            <a:ext cx="648297" cy="288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7897282" y="4651375"/>
            <a:ext cx="648297" cy="288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anchor="ctr"/>
          <a:lstStyle/>
          <a:p>
            <a:pPr algn="ctr">
              <a:defRPr/>
            </a:pPr>
            <a:endParaRPr lang="zh-CN" alt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3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4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5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6" name="TextBox 11"/>
          <p:cNvSpPr>
            <a:spLocks noChangeArrowheads="1"/>
          </p:cNvSpPr>
          <p:nvPr/>
        </p:nvSpPr>
        <p:spPr bwMode="auto">
          <a:xfrm>
            <a:off x="169863" y="200025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转发行为分析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608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8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6089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91" name="TextBox 20"/>
          <p:cNvSpPr>
            <a:spLocks noChangeArrowheads="1"/>
          </p:cNvSpPr>
          <p:nvPr/>
        </p:nvSpPr>
        <p:spPr bwMode="auto">
          <a:xfrm>
            <a:off x="169863" y="856016"/>
            <a:ext cx="883126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Calibri" pitchFamily="34" charset="0"/>
              </a:rPr>
              <a:t>样例</a:t>
            </a:r>
            <a:r>
              <a:rPr lang="zh-CN" altLang="en-US" sz="2400" dirty="0" smtClean="0">
                <a:solidFill>
                  <a:schemeClr val="bg1"/>
                </a:solidFill>
                <a:sym typeface="Calibri" pitchFamily="34" charset="0"/>
              </a:rPr>
              <a:t>分析</a:t>
            </a:r>
            <a:r>
              <a:rPr lang="en-US" altLang="zh-CN" sz="2400" dirty="0" smtClean="0">
                <a:solidFill>
                  <a:schemeClr val="bg1"/>
                </a:solidFill>
                <a:sym typeface="Calibri" pitchFamily="34" charset="0"/>
              </a:rPr>
              <a:t>:</a:t>
            </a:r>
            <a:r>
              <a:rPr lang="en-US" altLang="zh-CN" sz="2000" dirty="0">
                <a:solidFill>
                  <a:schemeClr val="bg1"/>
                </a:solidFill>
              </a:rPr>
              <a:t>Sometimes the right person for you was there all along. </a:t>
            </a:r>
            <a:r>
              <a:rPr lang="en-US" altLang="zh-CN" sz="2000" dirty="0">
                <a:solidFill>
                  <a:schemeClr val="bg1"/>
                </a:solidFill>
              </a:rPr>
              <a:t>You just </a:t>
            </a:r>
            <a:r>
              <a:rPr lang="en-US" altLang="zh-CN" sz="2000" dirty="0" smtClean="0">
                <a:solidFill>
                  <a:schemeClr val="bg1"/>
                </a:solidFill>
              </a:rPr>
              <a:t>    didn’t </a:t>
            </a:r>
            <a:r>
              <a:rPr lang="en-US" altLang="zh-CN" sz="2000" dirty="0">
                <a:solidFill>
                  <a:schemeClr val="bg1"/>
                </a:solidFill>
              </a:rPr>
              <a:t>see it </a:t>
            </a:r>
            <a:r>
              <a:rPr lang="en-US" altLang="zh-CN" sz="2000" dirty="0" smtClean="0">
                <a:solidFill>
                  <a:schemeClr val="bg1"/>
                </a:solidFill>
              </a:rPr>
              <a:t>because the </a:t>
            </a:r>
            <a:r>
              <a:rPr lang="en-US" altLang="zh-CN" sz="2000" dirty="0">
                <a:solidFill>
                  <a:schemeClr val="bg1"/>
                </a:solidFill>
              </a:rPr>
              <a:t>wrong one was blocking the sight.</a:t>
            </a:r>
            <a:endParaRPr lang="en-US" altLang="zh-CN" sz="2000" dirty="0">
              <a:solidFill>
                <a:schemeClr val="bg1"/>
              </a:solidFill>
              <a:sym typeface="Calibri" pitchFamily="34" charset="0"/>
            </a:endParaRPr>
          </a:p>
        </p:txBody>
      </p:sp>
      <p:pic>
        <p:nvPicPr>
          <p:cNvPr id="460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608138"/>
            <a:ext cx="4497388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0363"/>
            <a:ext cx="4610100" cy="391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5734050"/>
            <a:ext cx="34290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7107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0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0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10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11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12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13" name="圆角矩形 10"/>
          <p:cNvSpPr>
            <a:spLocks noChangeArrowheads="1"/>
          </p:cNvSpPr>
          <p:nvPr/>
        </p:nvSpPr>
        <p:spPr bwMode="auto">
          <a:xfrm>
            <a:off x="1714500" y="1857375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114" name="TextBox 12"/>
          <p:cNvSpPr>
            <a:spLocks noChangeArrowheads="1"/>
          </p:cNvSpPr>
          <p:nvPr/>
        </p:nvSpPr>
        <p:spPr bwMode="auto">
          <a:xfrm>
            <a:off x="2338388" y="1844675"/>
            <a:ext cx="16208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相关研究</a:t>
            </a:r>
          </a:p>
        </p:txBody>
      </p:sp>
      <p:sp>
        <p:nvSpPr>
          <p:cNvPr id="47115" name="圆角矩形 13"/>
          <p:cNvSpPr>
            <a:spLocks noChangeArrowheads="1"/>
          </p:cNvSpPr>
          <p:nvPr/>
        </p:nvSpPr>
        <p:spPr bwMode="auto">
          <a:xfrm>
            <a:off x="1714500" y="2714625"/>
            <a:ext cx="5929313" cy="22987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116" name="TextBox 14"/>
          <p:cNvSpPr>
            <a:spLocks noChangeArrowheads="1"/>
          </p:cNvSpPr>
          <p:nvPr/>
        </p:nvSpPr>
        <p:spPr bwMode="auto">
          <a:xfrm>
            <a:off x="2374900" y="2689225"/>
            <a:ext cx="526891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研究内容</a:t>
            </a:r>
            <a:endParaRPr lang="en-US" altLang="zh-CN" sz="28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情感词典构建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文本情感极性分类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用户主观性建模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用户转发行为分析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47117" name="圆角矩形 15"/>
          <p:cNvSpPr>
            <a:spLocks noChangeArrowheads="1"/>
          </p:cNvSpPr>
          <p:nvPr/>
        </p:nvSpPr>
        <p:spPr bwMode="auto">
          <a:xfrm>
            <a:off x="1714500" y="537210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118" name="TextBox 16"/>
          <p:cNvSpPr>
            <a:spLocks noChangeArrowheads="1"/>
          </p:cNvSpPr>
          <p:nvPr/>
        </p:nvSpPr>
        <p:spPr bwMode="auto">
          <a:xfrm>
            <a:off x="2338388" y="5354638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总结展望</a:t>
            </a:r>
          </a:p>
        </p:txBody>
      </p:sp>
      <p:sp>
        <p:nvSpPr>
          <p:cNvPr id="47119" name="圆角矩形 17"/>
          <p:cNvSpPr>
            <a:spLocks noChangeArrowheads="1"/>
          </p:cNvSpPr>
          <p:nvPr/>
        </p:nvSpPr>
        <p:spPr bwMode="auto">
          <a:xfrm>
            <a:off x="1714500" y="6229350"/>
            <a:ext cx="5929313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120" name="TextBox 18"/>
          <p:cNvSpPr>
            <a:spLocks noChangeArrowheads="1"/>
          </p:cNvSpPr>
          <p:nvPr/>
        </p:nvSpPr>
        <p:spPr bwMode="auto">
          <a:xfrm>
            <a:off x="2338388" y="6218238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致    谢</a:t>
            </a:r>
          </a:p>
        </p:txBody>
      </p:sp>
      <p:sp>
        <p:nvSpPr>
          <p:cNvPr id="47121" name="TextBox 19"/>
          <p:cNvSpPr>
            <a:spLocks noChangeArrowheads="1"/>
          </p:cNvSpPr>
          <p:nvPr/>
        </p:nvSpPr>
        <p:spPr bwMode="auto">
          <a:xfrm>
            <a:off x="1917700" y="1835150"/>
            <a:ext cx="368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7122" name="TextBox 20"/>
          <p:cNvSpPr>
            <a:spLocks noChangeArrowheads="1"/>
          </p:cNvSpPr>
          <p:nvPr/>
        </p:nvSpPr>
        <p:spPr bwMode="auto">
          <a:xfrm>
            <a:off x="1928813" y="2692400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7123" name="TextBox 21"/>
          <p:cNvSpPr>
            <a:spLocks noChangeArrowheads="1"/>
          </p:cNvSpPr>
          <p:nvPr/>
        </p:nvSpPr>
        <p:spPr bwMode="auto">
          <a:xfrm>
            <a:off x="1928813" y="5353050"/>
            <a:ext cx="36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7124" name="TextBox 22"/>
          <p:cNvSpPr>
            <a:spLocks noChangeArrowheads="1"/>
          </p:cNvSpPr>
          <p:nvPr/>
        </p:nvSpPr>
        <p:spPr bwMode="auto">
          <a:xfrm>
            <a:off x="1928813" y="6207125"/>
            <a:ext cx="3667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23" name="笑脸 22"/>
          <p:cNvSpPr/>
          <p:nvPr/>
        </p:nvSpPr>
        <p:spPr>
          <a:xfrm>
            <a:off x="6673850" y="5373688"/>
            <a:ext cx="503238" cy="517525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TextBox 11"/>
          <p:cNvSpPr>
            <a:spLocks noChangeArrowheads="1"/>
          </p:cNvSpPr>
          <p:nvPr/>
        </p:nvSpPr>
        <p:spPr bwMode="auto">
          <a:xfrm>
            <a:off x="1143000" y="762000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提纲</a:t>
            </a:r>
            <a:endParaRPr lang="zh-CN" altLang="en-US" sz="3600" dirty="0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8131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2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3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4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5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6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7" name="圆角矩形 13"/>
          <p:cNvSpPr>
            <a:spLocks noChangeArrowheads="1"/>
          </p:cNvSpPr>
          <p:nvPr/>
        </p:nvSpPr>
        <p:spPr bwMode="auto">
          <a:xfrm>
            <a:off x="838200" y="1468438"/>
            <a:ext cx="7869238" cy="1816100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8138" name="TextBox 14"/>
          <p:cNvSpPr>
            <a:spLocks noChangeArrowheads="1"/>
          </p:cNvSpPr>
          <p:nvPr/>
        </p:nvSpPr>
        <p:spPr bwMode="auto">
          <a:xfrm>
            <a:off x="858838" y="1443038"/>
            <a:ext cx="7848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提出了跨语言的中文情感词典构建和基于语料扩展方法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提出了基于特征空间划分的自举式文本情感分类方法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提出了用户层面的观点集成方法对用户主观性建模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4.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利用用户主观模型从主观动机角度对用户转发行为分析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48139" name="TextBox 11"/>
          <p:cNvSpPr>
            <a:spLocks noChangeArrowheads="1"/>
          </p:cNvSpPr>
          <p:nvPr/>
        </p:nvSpPr>
        <p:spPr bwMode="auto">
          <a:xfrm>
            <a:off x="1143000" y="762000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主要贡献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8140" name="TextBox 11"/>
          <p:cNvSpPr>
            <a:spLocks noChangeArrowheads="1"/>
          </p:cNvSpPr>
          <p:nvPr/>
        </p:nvSpPr>
        <p:spPr bwMode="auto">
          <a:xfrm>
            <a:off x="1114425" y="3429000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工作展望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48141" name="圆角矩形 13"/>
          <p:cNvSpPr>
            <a:spLocks noChangeArrowheads="1"/>
          </p:cNvSpPr>
          <p:nvPr/>
        </p:nvSpPr>
        <p:spPr bwMode="auto">
          <a:xfrm>
            <a:off x="858838" y="4465638"/>
            <a:ext cx="7867650" cy="141287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8142" name="TextBox 14"/>
          <p:cNvSpPr>
            <a:spLocks noChangeArrowheads="1"/>
          </p:cNvSpPr>
          <p:nvPr/>
        </p:nvSpPr>
        <p:spPr bwMode="auto">
          <a:xfrm>
            <a:off x="879475" y="4440238"/>
            <a:ext cx="7847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社交媒体数据的实时性需要考虑观点随时间的变化分析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不同平台用户观点信息集成需要跨平台观点分析方法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3.</a:t>
            </a:r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与不同的应用场景相结合需要进行有针对性观点分析</a:t>
            </a:r>
            <a:endParaRPr lang="en-US" altLang="zh-CN" sz="240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9155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56" name="同心圆 5"/>
          <p:cNvSpPr>
            <a:spLocks noChangeArrowheads="1"/>
          </p:cNvSpPr>
          <p:nvPr/>
        </p:nvSpPr>
        <p:spPr bwMode="auto">
          <a:xfrm>
            <a:off x="-576263" y="4643438"/>
            <a:ext cx="1157288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57" name="同心圆 6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58" name="同心圆 7"/>
          <p:cNvSpPr>
            <a:spLocks noChangeArrowheads="1"/>
          </p:cNvSpPr>
          <p:nvPr/>
        </p:nvSpPr>
        <p:spPr bwMode="auto">
          <a:xfrm>
            <a:off x="285750" y="2071688"/>
            <a:ext cx="444500" cy="4445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59" name="同心圆 8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0" name="同心圆 9"/>
          <p:cNvSpPr>
            <a:spLocks noChangeArrowheads="1"/>
          </p:cNvSpPr>
          <p:nvPr/>
        </p:nvSpPr>
        <p:spPr bwMode="auto">
          <a:xfrm>
            <a:off x="1071563" y="235743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1" name="同心圆 10"/>
          <p:cNvSpPr>
            <a:spLocks noChangeArrowheads="1"/>
          </p:cNvSpPr>
          <p:nvPr/>
        </p:nvSpPr>
        <p:spPr bwMode="auto">
          <a:xfrm>
            <a:off x="2000250" y="2127250"/>
            <a:ext cx="730250" cy="7302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2" name="同心圆 11"/>
          <p:cNvSpPr>
            <a:spLocks noChangeArrowheads="1"/>
          </p:cNvSpPr>
          <p:nvPr/>
        </p:nvSpPr>
        <p:spPr bwMode="auto">
          <a:xfrm>
            <a:off x="2071688" y="3143250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3" name="同心圆 12"/>
          <p:cNvSpPr>
            <a:spLocks noChangeArrowheads="1"/>
          </p:cNvSpPr>
          <p:nvPr/>
        </p:nvSpPr>
        <p:spPr bwMode="auto">
          <a:xfrm>
            <a:off x="1714500" y="4071938"/>
            <a:ext cx="1016000" cy="1016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802" y="10800"/>
                </a:moveTo>
                <a:cubicBezTo>
                  <a:pt x="2802" y="15217"/>
                  <a:pt x="6383" y="18798"/>
                  <a:pt x="10800" y="18798"/>
                </a:cubicBezTo>
                <a:cubicBezTo>
                  <a:pt x="15217" y="18798"/>
                  <a:pt x="18798" y="15217"/>
                  <a:pt x="18798" y="10800"/>
                </a:cubicBezTo>
                <a:cubicBezTo>
                  <a:pt x="18798" y="6383"/>
                  <a:pt x="15217" y="2802"/>
                  <a:pt x="10800" y="2802"/>
                </a:cubicBezTo>
                <a:cubicBezTo>
                  <a:pt x="6383" y="2802"/>
                  <a:pt x="2802" y="6383"/>
                  <a:pt x="2802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4" name="同心圆 13"/>
          <p:cNvSpPr>
            <a:spLocks noChangeArrowheads="1"/>
          </p:cNvSpPr>
          <p:nvPr/>
        </p:nvSpPr>
        <p:spPr bwMode="auto">
          <a:xfrm>
            <a:off x="928688" y="5429250"/>
            <a:ext cx="1428750" cy="1428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5" name="同心圆 14"/>
          <p:cNvSpPr>
            <a:spLocks noChangeArrowheads="1"/>
          </p:cNvSpPr>
          <p:nvPr/>
        </p:nvSpPr>
        <p:spPr bwMode="auto">
          <a:xfrm>
            <a:off x="1285875" y="6429375"/>
            <a:ext cx="214313" cy="2143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6" name="同心圆 15"/>
          <p:cNvSpPr>
            <a:spLocks noChangeArrowheads="1"/>
          </p:cNvSpPr>
          <p:nvPr/>
        </p:nvSpPr>
        <p:spPr bwMode="auto">
          <a:xfrm>
            <a:off x="2428875" y="1214438"/>
            <a:ext cx="730250" cy="7302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7" name="同心圆 16"/>
          <p:cNvSpPr>
            <a:spLocks noChangeArrowheads="1"/>
          </p:cNvSpPr>
          <p:nvPr/>
        </p:nvSpPr>
        <p:spPr bwMode="auto">
          <a:xfrm>
            <a:off x="3214688" y="785813"/>
            <a:ext cx="714375" cy="714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8" name="同心圆 17"/>
          <p:cNvSpPr>
            <a:spLocks noChangeArrowheads="1"/>
          </p:cNvSpPr>
          <p:nvPr/>
        </p:nvSpPr>
        <p:spPr bwMode="auto">
          <a:xfrm>
            <a:off x="7072313" y="5214938"/>
            <a:ext cx="928687" cy="9286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9" name="同心圆 18"/>
          <p:cNvSpPr>
            <a:spLocks noChangeArrowheads="1"/>
          </p:cNvSpPr>
          <p:nvPr/>
        </p:nvSpPr>
        <p:spPr bwMode="auto">
          <a:xfrm>
            <a:off x="5715000" y="4429125"/>
            <a:ext cx="785813" cy="785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70" name="同心圆 19"/>
          <p:cNvSpPr>
            <a:spLocks noChangeArrowheads="1"/>
          </p:cNvSpPr>
          <p:nvPr/>
        </p:nvSpPr>
        <p:spPr bwMode="auto">
          <a:xfrm>
            <a:off x="5357813" y="5500688"/>
            <a:ext cx="515937" cy="5159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71" name="同心圆 20"/>
          <p:cNvSpPr>
            <a:spLocks noChangeArrowheads="1"/>
          </p:cNvSpPr>
          <p:nvPr/>
        </p:nvSpPr>
        <p:spPr bwMode="auto">
          <a:xfrm>
            <a:off x="4643438" y="6413500"/>
            <a:ext cx="444500" cy="4445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72" name="同心圆 21"/>
          <p:cNvSpPr>
            <a:spLocks noChangeArrowheads="1"/>
          </p:cNvSpPr>
          <p:nvPr/>
        </p:nvSpPr>
        <p:spPr bwMode="auto">
          <a:xfrm>
            <a:off x="3786188" y="5911850"/>
            <a:ext cx="946150" cy="946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73" name="同心圆 22"/>
          <p:cNvSpPr>
            <a:spLocks noChangeArrowheads="1"/>
          </p:cNvSpPr>
          <p:nvPr/>
        </p:nvSpPr>
        <p:spPr bwMode="auto">
          <a:xfrm>
            <a:off x="3500438" y="6429375"/>
            <a:ext cx="714375" cy="7143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802" y="10800"/>
                </a:moveTo>
                <a:cubicBezTo>
                  <a:pt x="2802" y="15217"/>
                  <a:pt x="6383" y="18798"/>
                  <a:pt x="10800" y="18798"/>
                </a:cubicBezTo>
                <a:cubicBezTo>
                  <a:pt x="15217" y="18798"/>
                  <a:pt x="18798" y="15217"/>
                  <a:pt x="18798" y="10800"/>
                </a:cubicBezTo>
                <a:cubicBezTo>
                  <a:pt x="18798" y="6383"/>
                  <a:pt x="15217" y="2802"/>
                  <a:pt x="10800" y="2802"/>
                </a:cubicBezTo>
                <a:cubicBezTo>
                  <a:pt x="6383" y="2802"/>
                  <a:pt x="2802" y="6383"/>
                  <a:pt x="2802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74" name="同心圆 23"/>
          <p:cNvSpPr>
            <a:spLocks noChangeArrowheads="1"/>
          </p:cNvSpPr>
          <p:nvPr/>
        </p:nvSpPr>
        <p:spPr bwMode="auto">
          <a:xfrm>
            <a:off x="2357438" y="5786438"/>
            <a:ext cx="1357312" cy="13573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49175" name="同心圆 24"/>
          <p:cNvSpPr>
            <a:spLocks noChangeArrowheads="1"/>
          </p:cNvSpPr>
          <p:nvPr/>
        </p:nvSpPr>
        <p:spPr bwMode="auto">
          <a:xfrm>
            <a:off x="2428875" y="5214938"/>
            <a:ext cx="928688" cy="9286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76" name="椭圆 25"/>
          <p:cNvSpPr>
            <a:spLocks noChangeArrowheads="1"/>
          </p:cNvSpPr>
          <p:nvPr/>
        </p:nvSpPr>
        <p:spPr bwMode="auto">
          <a:xfrm>
            <a:off x="0" y="3214688"/>
            <a:ext cx="357188" cy="35718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9177" name="椭圆 26"/>
          <p:cNvSpPr>
            <a:spLocks noChangeArrowheads="1"/>
          </p:cNvSpPr>
          <p:nvPr/>
        </p:nvSpPr>
        <p:spPr bwMode="auto">
          <a:xfrm>
            <a:off x="3286125" y="3500438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9178" name="椭圆 27"/>
          <p:cNvSpPr>
            <a:spLocks noChangeArrowheads="1"/>
          </p:cNvSpPr>
          <p:nvPr/>
        </p:nvSpPr>
        <p:spPr bwMode="auto">
          <a:xfrm>
            <a:off x="2357438" y="4786313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9179" name="椭圆 28"/>
          <p:cNvSpPr>
            <a:spLocks noChangeArrowheads="1"/>
          </p:cNvSpPr>
          <p:nvPr/>
        </p:nvSpPr>
        <p:spPr bwMode="auto">
          <a:xfrm>
            <a:off x="4143375" y="5857875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9180" name="椭圆 29"/>
          <p:cNvSpPr>
            <a:spLocks noChangeArrowheads="1"/>
          </p:cNvSpPr>
          <p:nvPr/>
        </p:nvSpPr>
        <p:spPr bwMode="auto">
          <a:xfrm>
            <a:off x="2549525" y="2246313"/>
            <a:ext cx="252413" cy="2524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9181" name="TextBox 30"/>
          <p:cNvSpPr>
            <a:spLocks noChangeArrowheads="1"/>
          </p:cNvSpPr>
          <p:nvPr/>
        </p:nvSpPr>
        <p:spPr bwMode="auto">
          <a:xfrm>
            <a:off x="4786313" y="1933575"/>
            <a:ext cx="3070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5400">
                <a:solidFill>
                  <a:srgbClr val="00B0F0"/>
                </a:solidFill>
                <a:latin typeface="Calibri" pitchFamily="34" charset="0"/>
                <a:sym typeface="Calibri" pitchFamily="34" charset="0"/>
              </a:rPr>
              <a:t>T</a:t>
            </a:r>
            <a:r>
              <a:rPr lang="en-US" altLang="zh-CN" sz="5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hank You</a:t>
            </a:r>
            <a:endParaRPr lang="zh-CN" altLang="en-US"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6147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48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49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0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1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2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3" name="圆角矩形 10"/>
          <p:cNvSpPr>
            <a:spLocks noChangeArrowheads="1"/>
          </p:cNvSpPr>
          <p:nvPr/>
        </p:nvSpPr>
        <p:spPr bwMode="auto">
          <a:xfrm>
            <a:off x="393700" y="1711325"/>
            <a:ext cx="3365500" cy="1573213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4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9467" name="TextBox 12"/>
          <p:cNvSpPr>
            <a:spLocks noChangeArrowheads="1"/>
          </p:cNvSpPr>
          <p:nvPr/>
        </p:nvSpPr>
        <p:spPr bwMode="auto">
          <a:xfrm>
            <a:off x="393700" y="1711325"/>
            <a:ext cx="33655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en-US" altLang="zh-CN" sz="2800" dirty="0" smtClean="0">
                <a:solidFill>
                  <a:schemeClr val="bg1"/>
                </a:solidFill>
              </a:rPr>
              <a:t>□</a:t>
            </a:r>
            <a:r>
              <a:rPr lang="zh-CN" altLang="en-US" sz="2800" dirty="0" smtClean="0">
                <a:solidFill>
                  <a:schemeClr val="bg1"/>
                </a:solidFill>
              </a:rPr>
              <a:t>观点挖掘</a:t>
            </a:r>
            <a:r>
              <a:rPr lang="en-US" altLang="zh-CN" sz="2400" dirty="0" smtClean="0">
                <a:solidFill>
                  <a:schemeClr val="bg1"/>
                </a:solidFill>
              </a:rPr>
              <a:t>(Liu,2012)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  <a:defRPr/>
            </a:pPr>
            <a:r>
              <a:rPr lang="zh-CN" altLang="en-US" sz="1800" dirty="0" smtClean="0">
                <a:solidFill>
                  <a:schemeClr val="bg1"/>
                </a:solidFill>
              </a:rPr>
              <a:t>情感分析，识别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文档</a:t>
            </a:r>
            <a:r>
              <a:rPr lang="zh-CN" altLang="en-US" sz="1800" dirty="0" smtClean="0">
                <a:solidFill>
                  <a:schemeClr val="bg1"/>
                </a:solidFill>
              </a:rPr>
              <a:t>中针对某一</a:t>
            </a:r>
            <a:r>
              <a:rPr lang="zh-CN" altLang="en-US" sz="1800" b="1" dirty="0" smtClean="0">
                <a:solidFill>
                  <a:srgbClr val="FFC000"/>
                </a:solidFill>
              </a:rPr>
              <a:t>话题</a:t>
            </a:r>
            <a:r>
              <a:rPr lang="zh-CN" altLang="en-US" sz="1800" dirty="0" smtClean="0">
                <a:solidFill>
                  <a:schemeClr val="bg1"/>
                </a:solidFill>
              </a:rPr>
              <a:t>表达出的观点并判断观点的</a:t>
            </a:r>
            <a:r>
              <a:rPr lang="zh-CN" altLang="en-US" sz="1800" b="1" dirty="0" smtClean="0">
                <a:solidFill>
                  <a:srgbClr val="1EFF43"/>
                </a:solidFill>
              </a:rPr>
              <a:t>情感</a:t>
            </a:r>
            <a:r>
              <a:rPr lang="zh-CN" altLang="en-US" sz="1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极性</a:t>
            </a:r>
            <a:r>
              <a:rPr lang="zh-CN" altLang="en-US" sz="1800" b="1" dirty="0" smtClean="0">
                <a:solidFill>
                  <a:srgbClr val="1403F3"/>
                </a:solidFill>
              </a:rPr>
              <a:t>（值）</a:t>
            </a:r>
            <a:r>
              <a:rPr lang="zh-CN" altLang="en-US" sz="1800" dirty="0" smtClean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4500563" y="1495425"/>
            <a:ext cx="4029075" cy="504825"/>
          </a:xfrm>
          <a:prstGeom prst="wedgeRectCallout">
            <a:avLst>
              <a:gd name="adj1" fmla="val -101613"/>
              <a:gd name="adj2" fmla="val 95553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  <a:sym typeface="Calibri" pitchFamily="34" charset="0"/>
              </a:rPr>
              <a:t>自然语言中的文本片段，一般一篇文档中至少会讨论一个话题</a:t>
            </a:r>
          </a:p>
        </p:txBody>
      </p:sp>
      <p:sp>
        <p:nvSpPr>
          <p:cNvPr id="14" name="矩形标注 13"/>
          <p:cNvSpPr/>
          <p:nvPr/>
        </p:nvSpPr>
        <p:spPr>
          <a:xfrm>
            <a:off x="4500563" y="2060575"/>
            <a:ext cx="4029075" cy="496888"/>
          </a:xfrm>
          <a:prstGeom prst="wedgeRectCallout">
            <a:avLst>
              <a:gd name="adj1" fmla="val -131655"/>
              <a:gd name="adj2" fmla="val 60924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rgbClr val="FFC000"/>
                </a:solidFill>
              </a:rPr>
              <a:t>可以是命名实体，事件，或者文档中提及的抽象概念</a:t>
            </a:r>
            <a:endParaRPr lang="zh-CN" altLang="en-US" sz="1600" b="1" dirty="0">
              <a:solidFill>
                <a:srgbClr val="FFC000"/>
              </a:solidFill>
              <a:sym typeface="Calibri" pitchFamily="34" charset="0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4500563" y="2636838"/>
            <a:ext cx="4029075" cy="576262"/>
          </a:xfrm>
          <a:prstGeom prst="wedgeRectCallout">
            <a:avLst>
              <a:gd name="adj1" fmla="val -127390"/>
              <a:gd name="adj2" fmla="val -19400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rgbClr val="1EFF43"/>
                </a:solidFill>
              </a:rPr>
              <a:t>作者针对话题表达的态度（</a:t>
            </a:r>
            <a:r>
              <a:rPr lang="en-US" altLang="zh-CN" sz="1600" b="1" dirty="0">
                <a:solidFill>
                  <a:srgbClr val="1EFF43"/>
                </a:solidFill>
              </a:rPr>
              <a:t>Attitude</a:t>
            </a:r>
            <a:r>
              <a:rPr lang="zh-CN" altLang="en-US" sz="1600" b="1" dirty="0">
                <a:solidFill>
                  <a:srgbClr val="1EFF43"/>
                </a:solidFill>
              </a:rPr>
              <a:t>）</a:t>
            </a:r>
          </a:p>
          <a:p>
            <a:pPr>
              <a:defRPr/>
            </a:pPr>
            <a:r>
              <a:rPr lang="zh-CN" altLang="en-US" sz="1600" b="1" dirty="0">
                <a:solidFill>
                  <a:srgbClr val="1EFF43"/>
                </a:solidFill>
              </a:rPr>
              <a:t>立场（</a:t>
            </a:r>
            <a:r>
              <a:rPr lang="en-US" altLang="zh-CN" sz="1600" b="1" dirty="0">
                <a:solidFill>
                  <a:srgbClr val="1EFF43"/>
                </a:solidFill>
              </a:rPr>
              <a:t>Perspective</a:t>
            </a:r>
            <a:r>
              <a:rPr lang="zh-CN" altLang="en-US" sz="1600" b="1" dirty="0">
                <a:solidFill>
                  <a:srgbClr val="1EFF43"/>
                </a:solidFill>
              </a:rPr>
              <a:t>）或情绪（</a:t>
            </a:r>
            <a:r>
              <a:rPr lang="en-US" altLang="zh-CN" sz="1600" b="1" dirty="0">
                <a:solidFill>
                  <a:srgbClr val="1EFF43"/>
                </a:solidFill>
              </a:rPr>
              <a:t>Emotion</a:t>
            </a:r>
            <a:r>
              <a:rPr lang="zh-CN" altLang="en-US" sz="1600" b="1" dirty="0">
                <a:solidFill>
                  <a:srgbClr val="1EFF43"/>
                </a:solidFill>
              </a:rPr>
              <a:t>）</a:t>
            </a:r>
            <a:endParaRPr lang="zh-CN" altLang="en-US" sz="1600" b="1" dirty="0">
              <a:solidFill>
                <a:srgbClr val="1EFF43"/>
              </a:solidFill>
              <a:sym typeface="Calibri" pitchFamily="34" charset="0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169863" y="3811588"/>
            <a:ext cx="1231900" cy="2427287"/>
          </a:xfrm>
          <a:prstGeom prst="wedgeRectCallout">
            <a:avLst>
              <a:gd name="adj1" fmla="val 61019"/>
              <a:gd name="adj2" fmla="val -83907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文档中对话题所持观点的情感倾向性，一般分为积极的或消极的情感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sym typeface="Calibri" pitchFamily="34" charset="0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1581150" y="3811588"/>
            <a:ext cx="1231900" cy="2427287"/>
          </a:xfrm>
          <a:prstGeom prst="wedgeRectCallout">
            <a:avLst>
              <a:gd name="adj1" fmla="val 1455"/>
              <a:gd name="adj2" fmla="val -82977"/>
            </a:avLst>
          </a:prstGeom>
          <a:solidFill>
            <a:srgbClr val="19CFF3">
              <a:alpha val="20000"/>
            </a:srgbClr>
          </a:solidFill>
          <a:ln>
            <a:solidFill>
              <a:srgbClr val="19C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rgbClr val="1403F3"/>
                </a:solidFill>
              </a:rPr>
              <a:t>情感极性值指的是评价观点积极和消极程度的度量值</a:t>
            </a:r>
            <a:endParaRPr lang="zh-CN" altLang="en-US" b="1" dirty="0">
              <a:solidFill>
                <a:srgbClr val="1403F3"/>
              </a:solidFill>
              <a:sym typeface="Calibri" pitchFamily="34" charset="0"/>
            </a:endParaRPr>
          </a:p>
        </p:txBody>
      </p:sp>
      <p:sp>
        <p:nvSpPr>
          <p:cNvPr id="19473" name="圆角矩形 10"/>
          <p:cNvSpPr>
            <a:spLocks noChangeArrowheads="1"/>
          </p:cNvSpPr>
          <p:nvPr/>
        </p:nvSpPr>
        <p:spPr bwMode="auto">
          <a:xfrm>
            <a:off x="3348038" y="3644900"/>
            <a:ext cx="5618162" cy="2954338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474" name="TextBox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348038" y="3644900"/>
            <a:ext cx="5618162" cy="2997937"/>
          </a:xfrm>
          <a:prstGeom prst="rect">
            <a:avLst/>
          </a:prstGeom>
          <a:blipFill rotWithShape="1">
            <a:blip r:embed="rId2"/>
            <a:stretch>
              <a:fillRect l="-2169" t="-2846" b="-20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7" grpId="0" animBg="1"/>
      <p:bldP spid="18" grpId="0" animBg="1"/>
      <p:bldP spid="194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7171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2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3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4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5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6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7" name="圆角矩形 11"/>
          <p:cNvSpPr>
            <a:spLocks noChangeArrowheads="1"/>
          </p:cNvSpPr>
          <p:nvPr/>
        </p:nvSpPr>
        <p:spPr bwMode="auto">
          <a:xfrm>
            <a:off x="1714500" y="1714500"/>
            <a:ext cx="5786438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7803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8" name="TextBox 12"/>
          <p:cNvSpPr>
            <a:spLocks noChangeArrowheads="1"/>
          </p:cNvSpPr>
          <p:nvPr/>
        </p:nvSpPr>
        <p:spPr bwMode="auto">
          <a:xfrm>
            <a:off x="3773488" y="1700213"/>
            <a:ext cx="1795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观点分析</a:t>
            </a:r>
            <a:endParaRPr lang="zh-CN" altLang="en-US" sz="2800">
              <a:sym typeface="Calibri" pitchFamily="34" charset="0"/>
            </a:endParaRPr>
          </a:p>
        </p:txBody>
      </p:sp>
      <p:sp>
        <p:nvSpPr>
          <p:cNvPr id="7179" name="圆角矩形 13"/>
          <p:cNvSpPr>
            <a:spLocks noChangeArrowheads="1"/>
          </p:cNvSpPr>
          <p:nvPr/>
        </p:nvSpPr>
        <p:spPr bwMode="auto">
          <a:xfrm>
            <a:off x="1357313" y="2214563"/>
            <a:ext cx="6429375" cy="4071937"/>
          </a:xfrm>
          <a:prstGeom prst="roundRect">
            <a:avLst>
              <a:gd name="adj" fmla="val 5435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43063" y="2781300"/>
            <a:ext cx="1857375" cy="3219450"/>
            <a:chOff x="1643063" y="2781300"/>
            <a:chExt cx="1857375" cy="3219450"/>
          </a:xfrm>
        </p:grpSpPr>
        <p:sp>
          <p:nvSpPr>
            <p:cNvPr id="7180" name="圆角矩形 14"/>
            <p:cNvSpPr>
              <a:spLocks noChangeArrowheads="1"/>
            </p:cNvSpPr>
            <p:nvPr/>
          </p:nvSpPr>
          <p:spPr bwMode="auto">
            <a:xfrm>
              <a:off x="1643063" y="3286125"/>
              <a:ext cx="1857375" cy="2714625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183" name="圆角矩形 19"/>
            <p:cNvSpPr>
              <a:spLocks noChangeArrowheads="1"/>
            </p:cNvSpPr>
            <p:nvPr/>
          </p:nvSpPr>
          <p:spPr bwMode="auto">
            <a:xfrm>
              <a:off x="1643063" y="2786063"/>
              <a:ext cx="1857375" cy="500062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184" name="TextBox 20"/>
            <p:cNvSpPr>
              <a:spLocks noChangeArrowheads="1"/>
            </p:cNvSpPr>
            <p:nvPr/>
          </p:nvSpPr>
          <p:spPr bwMode="auto">
            <a:xfrm>
              <a:off x="1690688" y="2781300"/>
              <a:ext cx="165576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观点识别</a:t>
              </a:r>
              <a:endParaRPr lang="zh-CN" altLang="en-US" sz="2400">
                <a:sym typeface="Calibri" pitchFamily="34" charset="0"/>
              </a:endParaRPr>
            </a:p>
          </p:txBody>
        </p:sp>
        <p:sp>
          <p:nvSpPr>
            <p:cNvPr id="7189" name="TextBox 26"/>
            <p:cNvSpPr>
              <a:spLocks noChangeArrowheads="1"/>
            </p:cNvSpPr>
            <p:nvPr/>
          </p:nvSpPr>
          <p:spPr bwMode="auto">
            <a:xfrm>
              <a:off x="1844675" y="5076825"/>
              <a:ext cx="1655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主客观分类</a:t>
              </a:r>
              <a:endParaRPr lang="zh-CN" altLang="en-US">
                <a:sym typeface="Calibri" pitchFamily="34" charset="0"/>
              </a:endParaRPr>
            </a:p>
          </p:txBody>
        </p:sp>
        <p:sp>
          <p:nvSpPr>
            <p:cNvPr id="7190" name="TextBox 27"/>
            <p:cNvSpPr>
              <a:spLocks noChangeArrowheads="1"/>
            </p:cNvSpPr>
            <p:nvPr/>
          </p:nvSpPr>
          <p:spPr bwMode="auto">
            <a:xfrm>
              <a:off x="1844675" y="3708400"/>
              <a:ext cx="16557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话题识别</a:t>
              </a:r>
              <a:endParaRPr lang="zh-CN" altLang="en-US">
                <a:sym typeface="Calibri" pitchFamily="34" charset="0"/>
              </a:endParaRPr>
            </a:p>
          </p:txBody>
        </p:sp>
        <p:sp>
          <p:nvSpPr>
            <p:cNvPr id="7191" name="TextBox 28"/>
            <p:cNvSpPr>
              <a:spLocks noChangeArrowheads="1"/>
            </p:cNvSpPr>
            <p:nvPr/>
          </p:nvSpPr>
          <p:spPr bwMode="auto">
            <a:xfrm>
              <a:off x="1844675" y="4365625"/>
              <a:ext cx="1655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话题文本关联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43313" y="2786063"/>
            <a:ext cx="1857375" cy="3214687"/>
            <a:chOff x="3643313" y="2786063"/>
            <a:chExt cx="1857375" cy="3214687"/>
          </a:xfrm>
        </p:grpSpPr>
        <p:sp>
          <p:nvSpPr>
            <p:cNvPr id="7181" name="圆角矩形 17"/>
            <p:cNvSpPr>
              <a:spLocks noChangeArrowheads="1"/>
            </p:cNvSpPr>
            <p:nvPr/>
          </p:nvSpPr>
          <p:spPr bwMode="auto">
            <a:xfrm>
              <a:off x="3643313" y="3286125"/>
              <a:ext cx="1857375" cy="2714625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185" name="圆角矩形 22"/>
            <p:cNvSpPr>
              <a:spLocks noChangeArrowheads="1"/>
            </p:cNvSpPr>
            <p:nvPr/>
          </p:nvSpPr>
          <p:spPr bwMode="auto">
            <a:xfrm>
              <a:off x="3643313" y="2786063"/>
              <a:ext cx="1857375" cy="500062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187" name="TextBox 24"/>
            <p:cNvSpPr>
              <a:spLocks noChangeArrowheads="1"/>
            </p:cNvSpPr>
            <p:nvPr/>
          </p:nvSpPr>
          <p:spPr bwMode="auto">
            <a:xfrm>
              <a:off x="3781425" y="2822575"/>
              <a:ext cx="165576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极性分类</a:t>
              </a:r>
            </a:p>
          </p:txBody>
        </p:sp>
        <p:sp>
          <p:nvSpPr>
            <p:cNvPr id="7192" name="TextBox 29"/>
            <p:cNvSpPr>
              <a:spLocks noChangeArrowheads="1"/>
            </p:cNvSpPr>
            <p:nvPr/>
          </p:nvSpPr>
          <p:spPr bwMode="auto">
            <a:xfrm>
              <a:off x="3744913" y="3643313"/>
              <a:ext cx="16557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情感词典方法</a:t>
              </a:r>
              <a:endParaRPr lang="zh-CN" altLang="en-US">
                <a:sym typeface="Calibri" pitchFamily="34" charset="0"/>
              </a:endParaRPr>
            </a:p>
          </p:txBody>
        </p:sp>
        <p:sp>
          <p:nvSpPr>
            <p:cNvPr id="7193" name="TextBox 30"/>
            <p:cNvSpPr>
              <a:spLocks noChangeArrowheads="1"/>
            </p:cNvSpPr>
            <p:nvPr/>
          </p:nvSpPr>
          <p:spPr bwMode="auto">
            <a:xfrm>
              <a:off x="3744913" y="4357688"/>
              <a:ext cx="16557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特征共现方法</a:t>
              </a:r>
            </a:p>
          </p:txBody>
        </p:sp>
        <p:sp>
          <p:nvSpPr>
            <p:cNvPr id="7194" name="TextBox 31"/>
            <p:cNvSpPr>
              <a:spLocks noChangeArrowheads="1"/>
            </p:cNvSpPr>
            <p:nvPr/>
          </p:nvSpPr>
          <p:spPr bwMode="auto">
            <a:xfrm>
              <a:off x="3744913" y="5072063"/>
              <a:ext cx="16557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机器学习方法</a:t>
              </a:r>
              <a:endParaRPr lang="zh-CN" altLang="en-US">
                <a:sym typeface="Calibri" pitchFamily="34" charset="0"/>
              </a:endParaRPr>
            </a:p>
          </p:txBody>
        </p:sp>
      </p:grpSp>
      <p:sp>
        <p:nvSpPr>
          <p:cNvPr id="7198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43563" y="2781300"/>
            <a:ext cx="1857375" cy="3219450"/>
            <a:chOff x="5643563" y="2781300"/>
            <a:chExt cx="1857375" cy="3219450"/>
          </a:xfrm>
        </p:grpSpPr>
        <p:sp>
          <p:nvSpPr>
            <p:cNvPr id="7182" name="圆角矩形 18"/>
            <p:cNvSpPr>
              <a:spLocks noChangeArrowheads="1"/>
            </p:cNvSpPr>
            <p:nvPr/>
          </p:nvSpPr>
          <p:spPr bwMode="auto">
            <a:xfrm>
              <a:off x="5643563" y="3286125"/>
              <a:ext cx="1857375" cy="2714625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B0F0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186" name="圆角矩形 23"/>
            <p:cNvSpPr>
              <a:spLocks noChangeArrowheads="1"/>
            </p:cNvSpPr>
            <p:nvPr/>
          </p:nvSpPr>
          <p:spPr bwMode="auto">
            <a:xfrm>
              <a:off x="5643563" y="2786063"/>
              <a:ext cx="1857375" cy="500062"/>
            </a:xfrm>
            <a:prstGeom prst="roundRect">
              <a:avLst>
                <a:gd name="adj" fmla="val 4343"/>
              </a:avLst>
            </a:prstGeom>
            <a:solidFill>
              <a:srgbClr val="00B0F0">
                <a:alpha val="52156"/>
              </a:srgbClr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188" name="TextBox 25"/>
            <p:cNvSpPr>
              <a:spLocks noChangeArrowheads="1"/>
            </p:cNvSpPr>
            <p:nvPr/>
          </p:nvSpPr>
          <p:spPr bwMode="auto">
            <a:xfrm>
              <a:off x="5715000" y="2781300"/>
              <a:ext cx="16557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Calibri" pitchFamily="34" charset="0"/>
                  <a:sym typeface="Calibri" pitchFamily="34" charset="0"/>
                </a:rPr>
                <a:t>观点集成</a:t>
              </a:r>
            </a:p>
          </p:txBody>
        </p:sp>
        <p:sp>
          <p:nvSpPr>
            <p:cNvPr id="7195" name="TextBox 32"/>
            <p:cNvSpPr>
              <a:spLocks noChangeArrowheads="1"/>
            </p:cNvSpPr>
            <p:nvPr/>
          </p:nvSpPr>
          <p:spPr bwMode="auto">
            <a:xfrm>
              <a:off x="5745163" y="4140200"/>
              <a:ext cx="16557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观点识别</a:t>
              </a:r>
              <a:endParaRPr lang="zh-CN" altLang="en-US">
                <a:sym typeface="Calibri" pitchFamily="34" charset="0"/>
              </a:endParaRPr>
            </a:p>
          </p:txBody>
        </p:sp>
        <p:sp>
          <p:nvSpPr>
            <p:cNvPr id="7196" name="TextBox 33"/>
            <p:cNvSpPr>
              <a:spLocks noChangeArrowheads="1"/>
            </p:cNvSpPr>
            <p:nvPr/>
          </p:nvSpPr>
          <p:spPr bwMode="auto">
            <a:xfrm>
              <a:off x="5745163" y="4645025"/>
              <a:ext cx="16557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观点分类</a:t>
              </a:r>
              <a:endParaRPr lang="zh-CN" altLang="en-US">
                <a:sym typeface="Calibri" pitchFamily="34" charset="0"/>
              </a:endParaRPr>
            </a:p>
          </p:txBody>
        </p:sp>
        <p:sp>
          <p:nvSpPr>
            <p:cNvPr id="7197" name="TextBox 34"/>
            <p:cNvSpPr>
              <a:spLocks noChangeArrowheads="1"/>
            </p:cNvSpPr>
            <p:nvPr/>
          </p:nvSpPr>
          <p:spPr bwMode="auto">
            <a:xfrm>
              <a:off x="5745163" y="5072063"/>
              <a:ext cx="16557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推理集成</a:t>
              </a:r>
              <a:endParaRPr lang="zh-CN" altLang="en-US">
                <a:sym typeface="Calibri" pitchFamily="34" charset="0"/>
              </a:endParaRPr>
            </a:p>
          </p:txBody>
        </p:sp>
        <p:sp>
          <p:nvSpPr>
            <p:cNvPr id="7199" name="TextBox 32"/>
            <p:cNvSpPr>
              <a:spLocks noChangeArrowheads="1"/>
            </p:cNvSpPr>
            <p:nvPr/>
          </p:nvSpPr>
          <p:spPr bwMode="auto">
            <a:xfrm>
              <a:off x="5726113" y="3635375"/>
              <a:ext cx="16557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Calibri" pitchFamily="34" charset="0"/>
                  <a:sym typeface="宋体" pitchFamily="2" charset="-122"/>
                </a:rPr>
                <a:t>信息收集</a:t>
              </a:r>
              <a:endParaRPr lang="zh-CN" altLang="en-US">
                <a:sym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8195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6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8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9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0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1" name="圆角矩形 14"/>
          <p:cNvSpPr>
            <a:spLocks noChangeArrowheads="1"/>
          </p:cNvSpPr>
          <p:nvPr/>
        </p:nvSpPr>
        <p:spPr bwMode="auto">
          <a:xfrm>
            <a:off x="177800" y="1701800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202" name="圆角矩形 19"/>
          <p:cNvSpPr>
            <a:spLocks noChangeArrowheads="1"/>
          </p:cNvSpPr>
          <p:nvPr/>
        </p:nvSpPr>
        <p:spPr bwMode="auto">
          <a:xfrm>
            <a:off x="177800" y="1201738"/>
            <a:ext cx="1857375" cy="500062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203" name="TextBox 20"/>
          <p:cNvSpPr>
            <a:spLocks noChangeArrowheads="1"/>
          </p:cNvSpPr>
          <p:nvPr/>
        </p:nvSpPr>
        <p:spPr bwMode="auto">
          <a:xfrm>
            <a:off x="225425" y="1195388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观点识别</a:t>
            </a:r>
            <a:endParaRPr lang="zh-CN" altLang="en-US" sz="2400">
              <a:sym typeface="Calibri" pitchFamily="34" charset="0"/>
            </a:endParaRPr>
          </a:p>
        </p:txBody>
      </p:sp>
      <p:sp>
        <p:nvSpPr>
          <p:cNvPr id="8204" name="TextBox 26"/>
          <p:cNvSpPr>
            <a:spLocks noChangeArrowheads="1"/>
          </p:cNvSpPr>
          <p:nvPr/>
        </p:nvSpPr>
        <p:spPr bwMode="auto">
          <a:xfrm>
            <a:off x="379413" y="3492500"/>
            <a:ext cx="165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宋体" pitchFamily="2" charset="-122"/>
              </a:rPr>
              <a:t>主客观分类</a:t>
            </a:r>
            <a:endParaRPr lang="zh-CN" altLang="en-US" b="1">
              <a:solidFill>
                <a:srgbClr val="FF0000"/>
              </a:solidFill>
              <a:sym typeface="Calibri" pitchFamily="34" charset="0"/>
            </a:endParaRPr>
          </a:p>
        </p:txBody>
      </p:sp>
      <p:sp>
        <p:nvSpPr>
          <p:cNvPr id="8205" name="TextBox 27"/>
          <p:cNvSpPr>
            <a:spLocks noChangeArrowheads="1"/>
          </p:cNvSpPr>
          <p:nvPr/>
        </p:nvSpPr>
        <p:spPr bwMode="auto">
          <a:xfrm>
            <a:off x="379413" y="2122488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话题识别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8206" name="TextBox 28"/>
          <p:cNvSpPr>
            <a:spLocks noChangeArrowheads="1"/>
          </p:cNvSpPr>
          <p:nvPr/>
        </p:nvSpPr>
        <p:spPr bwMode="auto">
          <a:xfrm>
            <a:off x="379413" y="2781300"/>
            <a:ext cx="1655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话题文本关联</a:t>
            </a:r>
          </a:p>
        </p:txBody>
      </p:sp>
      <p:sp>
        <p:nvSpPr>
          <p:cNvPr id="8207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8208" name="圆角矩形 10"/>
          <p:cNvSpPr>
            <a:spLocks noChangeArrowheads="1"/>
          </p:cNvSpPr>
          <p:nvPr/>
        </p:nvSpPr>
        <p:spPr bwMode="auto">
          <a:xfrm>
            <a:off x="2338388" y="1160463"/>
            <a:ext cx="6267450" cy="543877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209" name="TextBox 27"/>
          <p:cNvSpPr>
            <a:spLocks noChangeArrowheads="1"/>
          </p:cNvSpPr>
          <p:nvPr/>
        </p:nvSpPr>
        <p:spPr bwMode="auto">
          <a:xfrm>
            <a:off x="2338388" y="1208088"/>
            <a:ext cx="62674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sym typeface="Calibri" pitchFamily="34" charset="0"/>
              </a:rPr>
              <a:t>主客观分类</a:t>
            </a:r>
            <a:r>
              <a:rPr lang="en-US" altLang="zh-CN" sz="2800">
                <a:solidFill>
                  <a:schemeClr val="bg1"/>
                </a:solidFill>
                <a:sym typeface="Calibri" pitchFamily="34" charset="0"/>
              </a:rPr>
              <a:t>(Wiebe,2002)</a:t>
            </a: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区分文档中的带有观点信息的句子与描述客观事实的句子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文档主客观分类后，使用主观部分可以提高观点挖掘的准确性</a:t>
            </a:r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(Schler,2005)</a:t>
            </a:r>
            <a:endParaRPr lang="zh-CN" altLang="en-US" sz="1200">
              <a:sym typeface="Calibri" pitchFamily="34" charset="0"/>
            </a:endParaRPr>
          </a:p>
        </p:txBody>
      </p:sp>
      <p:sp>
        <p:nvSpPr>
          <p:cNvPr id="8210" name="TextBox 27"/>
          <p:cNvSpPr>
            <a:spLocks noChangeArrowheads="1"/>
          </p:cNvSpPr>
          <p:nvPr/>
        </p:nvSpPr>
        <p:spPr bwMode="auto">
          <a:xfrm>
            <a:off x="2338388" y="3898900"/>
            <a:ext cx="62674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sym typeface="Calibri" pitchFamily="34" charset="0"/>
              </a:rPr>
              <a:t>主要方法</a:t>
            </a:r>
            <a:endParaRPr lang="en-US" altLang="zh-CN" sz="36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基于情感词典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(Dave,2003)</a:t>
            </a:r>
          </a:p>
          <a:p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    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需要汇总了带有主观性词语的情感词典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机器学习方法</a:t>
            </a:r>
            <a:r>
              <a:rPr lang="en-US" altLang="zh-CN" sz="2000">
                <a:solidFill>
                  <a:schemeClr val="bg1"/>
                </a:solidFill>
                <a:sym typeface="Calibri" pitchFamily="34" charset="0"/>
              </a:rPr>
              <a:t>(Wilson,2005)</a:t>
            </a: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需要标注数据训练分类器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9219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0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1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2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3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4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9225" name="圆角矩形 10"/>
          <p:cNvSpPr>
            <a:spLocks noChangeArrowheads="1"/>
          </p:cNvSpPr>
          <p:nvPr/>
        </p:nvSpPr>
        <p:spPr bwMode="auto">
          <a:xfrm>
            <a:off x="2338388" y="1160463"/>
            <a:ext cx="6267450" cy="543877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7" name="TextBox 2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338977" y="1208364"/>
            <a:ext cx="6266870" cy="1797928"/>
          </a:xfrm>
          <a:prstGeom prst="rect">
            <a:avLst/>
          </a:prstGeom>
          <a:blipFill rotWithShape="1">
            <a:blip r:embed="rId2"/>
            <a:stretch>
              <a:fillRect l="-3016" t="-610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9227" name="TextBox 27"/>
          <p:cNvSpPr>
            <a:spLocks noChangeArrowheads="1"/>
          </p:cNvSpPr>
          <p:nvPr/>
        </p:nvSpPr>
        <p:spPr bwMode="auto">
          <a:xfrm>
            <a:off x="2338388" y="3609975"/>
            <a:ext cx="6267450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sym typeface="Calibri" pitchFamily="34" charset="0"/>
              </a:rPr>
              <a:t>□</a:t>
            </a:r>
            <a:r>
              <a:rPr lang="zh-CN" altLang="en-US" sz="3600">
                <a:solidFill>
                  <a:schemeClr val="bg1"/>
                </a:solidFill>
                <a:sym typeface="Calibri" pitchFamily="34" charset="0"/>
              </a:rPr>
              <a:t>情感词典</a:t>
            </a:r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(Zhu,2010)</a:t>
            </a: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常用情感词典</a:t>
            </a:r>
            <a:endParaRPr lang="en-US" altLang="zh-CN" sz="2400" b="1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>
                <a:solidFill>
                  <a:schemeClr val="bg1"/>
                </a:solidFill>
                <a:sym typeface="Calibri" pitchFamily="34" charset="0"/>
              </a:rPr>
              <a:t>    </a:t>
            </a:r>
            <a:r>
              <a:rPr lang="zh-CN" altLang="en-US" sz="2400">
                <a:solidFill>
                  <a:schemeClr val="bg1"/>
                </a:solidFill>
                <a:sym typeface="Calibri" pitchFamily="34" charset="0"/>
              </a:rPr>
              <a:t>英文情感词典</a:t>
            </a:r>
            <a:endParaRPr lang="en-US" altLang="zh-CN" sz="2400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☼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构建方法</a:t>
            </a:r>
            <a:endParaRPr lang="en-US" altLang="zh-CN" sz="2400" b="1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人工编辑</a:t>
            </a:r>
            <a:endParaRPr lang="en-US" altLang="zh-CN" sz="2400" b="1">
              <a:solidFill>
                <a:schemeClr val="bg1"/>
              </a:solidFill>
              <a:sym typeface="Calibri" pitchFamily="3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sym typeface="Calibri" pitchFamily="34" charset="0"/>
              </a:rPr>
              <a:t>     </a:t>
            </a:r>
            <a:r>
              <a:rPr lang="zh-CN" altLang="en-US" sz="2400" b="1">
                <a:solidFill>
                  <a:schemeClr val="bg1"/>
                </a:solidFill>
                <a:sym typeface="Calibri" pitchFamily="34" charset="0"/>
              </a:rPr>
              <a:t>自动或半自动</a:t>
            </a:r>
            <a:endParaRPr lang="zh-CN" altLang="en-US" sz="240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9228" name="圆角矩形 17"/>
          <p:cNvSpPr>
            <a:spLocks noChangeArrowheads="1"/>
          </p:cNvSpPr>
          <p:nvPr/>
        </p:nvSpPr>
        <p:spPr bwMode="auto">
          <a:xfrm>
            <a:off x="177800" y="1624013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29" name="圆角矩形 22"/>
          <p:cNvSpPr>
            <a:spLocks noChangeArrowheads="1"/>
          </p:cNvSpPr>
          <p:nvPr/>
        </p:nvSpPr>
        <p:spPr bwMode="auto">
          <a:xfrm>
            <a:off x="177800" y="1123950"/>
            <a:ext cx="1857375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30" name="TextBox 24"/>
          <p:cNvSpPr>
            <a:spLocks noChangeArrowheads="1"/>
          </p:cNvSpPr>
          <p:nvPr/>
        </p:nvSpPr>
        <p:spPr bwMode="auto">
          <a:xfrm>
            <a:off x="315913" y="1160463"/>
            <a:ext cx="165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极性分类</a:t>
            </a:r>
          </a:p>
        </p:txBody>
      </p:sp>
      <p:sp>
        <p:nvSpPr>
          <p:cNvPr id="9231" name="TextBox 29"/>
          <p:cNvSpPr>
            <a:spLocks noChangeArrowheads="1"/>
          </p:cNvSpPr>
          <p:nvPr/>
        </p:nvSpPr>
        <p:spPr bwMode="auto">
          <a:xfrm>
            <a:off x="279400" y="1981200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宋体" pitchFamily="2" charset="-122"/>
              </a:rPr>
              <a:t>情感词典方法</a:t>
            </a:r>
            <a:endParaRPr lang="zh-CN" altLang="en-US" b="1">
              <a:solidFill>
                <a:srgbClr val="FF0000"/>
              </a:solidFill>
              <a:sym typeface="Calibri" pitchFamily="34" charset="0"/>
            </a:endParaRPr>
          </a:p>
        </p:txBody>
      </p:sp>
      <p:sp>
        <p:nvSpPr>
          <p:cNvPr id="9232" name="TextBox 30"/>
          <p:cNvSpPr>
            <a:spLocks noChangeArrowheads="1"/>
          </p:cNvSpPr>
          <p:nvPr/>
        </p:nvSpPr>
        <p:spPr bwMode="auto">
          <a:xfrm>
            <a:off x="279400" y="2695575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特征共现方法</a:t>
            </a:r>
          </a:p>
        </p:txBody>
      </p:sp>
      <p:sp>
        <p:nvSpPr>
          <p:cNvPr id="9233" name="TextBox 31"/>
          <p:cNvSpPr>
            <a:spLocks noChangeArrowheads="1"/>
          </p:cNvSpPr>
          <p:nvPr/>
        </p:nvSpPr>
        <p:spPr bwMode="auto">
          <a:xfrm>
            <a:off x="279400" y="3409950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机器学习方法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9234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同心圆 3"/>
          <p:cNvSpPr>
            <a:spLocks noChangeArrowheads="1"/>
          </p:cNvSpPr>
          <p:nvPr/>
        </p:nvSpPr>
        <p:spPr bwMode="auto">
          <a:xfrm>
            <a:off x="357188" y="2857500"/>
            <a:ext cx="2643187" cy="26431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FFFF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latin typeface="Calibri" pitchFamily="34" charset="0"/>
                <a:sym typeface="Calibri" pitchFamily="34" charset="0"/>
              </a:rPr>
              <a:t> 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0243" name="同心圆 4"/>
          <p:cNvSpPr>
            <a:spLocks noChangeArrowheads="1"/>
          </p:cNvSpPr>
          <p:nvPr/>
        </p:nvSpPr>
        <p:spPr bwMode="auto">
          <a:xfrm>
            <a:off x="-960438" y="428625"/>
            <a:ext cx="1925638" cy="19288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4" name="同心圆 5"/>
          <p:cNvSpPr>
            <a:spLocks noChangeArrowheads="1"/>
          </p:cNvSpPr>
          <p:nvPr/>
        </p:nvSpPr>
        <p:spPr bwMode="auto">
          <a:xfrm>
            <a:off x="136525" y="3929063"/>
            <a:ext cx="1444625" cy="1444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5" name="同心圆 7"/>
          <p:cNvSpPr>
            <a:spLocks noChangeArrowheads="1"/>
          </p:cNvSpPr>
          <p:nvPr/>
        </p:nvSpPr>
        <p:spPr bwMode="auto">
          <a:xfrm>
            <a:off x="8126413" y="839788"/>
            <a:ext cx="1160462" cy="11604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6" name="同心圆 8"/>
          <p:cNvSpPr>
            <a:spLocks noChangeArrowheads="1"/>
          </p:cNvSpPr>
          <p:nvPr/>
        </p:nvSpPr>
        <p:spPr bwMode="auto">
          <a:xfrm>
            <a:off x="7215188" y="-46038"/>
            <a:ext cx="1143000" cy="113982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297" y="10800"/>
                </a:moveTo>
                <a:cubicBezTo>
                  <a:pt x="1297" y="16048"/>
                  <a:pt x="5552" y="20303"/>
                  <a:pt x="10800" y="20303"/>
                </a:cubicBezTo>
                <a:cubicBezTo>
                  <a:pt x="16048" y="20303"/>
                  <a:pt x="20303" y="16048"/>
                  <a:pt x="20303" y="10800"/>
                </a:cubicBezTo>
                <a:cubicBezTo>
                  <a:pt x="20303" y="5552"/>
                  <a:pt x="16048" y="1297"/>
                  <a:pt x="10800" y="1297"/>
                </a:cubicBezTo>
                <a:cubicBezTo>
                  <a:pt x="5552" y="1297"/>
                  <a:pt x="1297" y="5552"/>
                  <a:pt x="1297" y="108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7" name="同心圆 9"/>
          <p:cNvSpPr>
            <a:spLocks noChangeArrowheads="1"/>
          </p:cNvSpPr>
          <p:nvPr/>
        </p:nvSpPr>
        <p:spPr bwMode="auto">
          <a:xfrm>
            <a:off x="9001125" y="857250"/>
            <a:ext cx="928688" cy="928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40" y="10800"/>
                </a:moveTo>
                <a:cubicBezTo>
                  <a:pt x="1940" y="15693"/>
                  <a:pt x="5907" y="19660"/>
                  <a:pt x="10800" y="19660"/>
                </a:cubicBezTo>
                <a:cubicBezTo>
                  <a:pt x="15693" y="19660"/>
                  <a:pt x="19660" y="15693"/>
                  <a:pt x="19660" y="10800"/>
                </a:cubicBezTo>
                <a:cubicBezTo>
                  <a:pt x="19660" y="5907"/>
                  <a:pt x="15693" y="1940"/>
                  <a:pt x="10800" y="1940"/>
                </a:cubicBezTo>
                <a:cubicBezTo>
                  <a:pt x="5907" y="1940"/>
                  <a:pt x="1940" y="5907"/>
                  <a:pt x="1940" y="10800"/>
                </a:cubicBezTo>
                <a:close/>
              </a:path>
            </a:pathLst>
          </a:custGeom>
          <a:solidFill>
            <a:srgbClr val="00B0F0">
              <a:alpha val="7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8" name="TextBox 11"/>
          <p:cNvSpPr>
            <a:spLocks noChangeArrowheads="1"/>
          </p:cNvSpPr>
          <p:nvPr/>
        </p:nvSpPr>
        <p:spPr bwMode="auto">
          <a:xfrm>
            <a:off x="169863" y="2000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幼圆" pitchFamily="49" charset="-122"/>
              </a:rPr>
              <a:t>相关工作</a:t>
            </a:r>
            <a:endParaRPr lang="zh-CN" altLang="en-US" sz="3600">
              <a:sym typeface="Calibri" pitchFamily="34" charset="0"/>
            </a:endParaRPr>
          </a:p>
        </p:txBody>
      </p:sp>
      <p:sp>
        <p:nvSpPr>
          <p:cNvPr id="10249" name="圆角矩形 10"/>
          <p:cNvSpPr>
            <a:spLocks noChangeArrowheads="1"/>
          </p:cNvSpPr>
          <p:nvPr/>
        </p:nvSpPr>
        <p:spPr bwMode="auto">
          <a:xfrm>
            <a:off x="2338388" y="1160463"/>
            <a:ext cx="6267450" cy="5438775"/>
          </a:xfrm>
          <a:prstGeom prst="roundRect">
            <a:avLst>
              <a:gd name="adj" fmla="val 4343"/>
            </a:avLst>
          </a:prstGeom>
          <a:solidFill>
            <a:srgbClr val="00B0F0">
              <a:alpha val="27058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b="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7" name="TextBox 2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338977" y="1208364"/>
            <a:ext cx="6266870" cy="5601342"/>
          </a:xfrm>
          <a:prstGeom prst="rect">
            <a:avLst/>
          </a:prstGeom>
          <a:blipFill rotWithShape="1">
            <a:blip r:embed="rId2"/>
            <a:stretch>
              <a:fillRect l="-3016" t="-195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251" name="圆角矩形 17"/>
          <p:cNvSpPr>
            <a:spLocks noChangeArrowheads="1"/>
          </p:cNvSpPr>
          <p:nvPr/>
        </p:nvSpPr>
        <p:spPr bwMode="auto">
          <a:xfrm>
            <a:off x="177800" y="1624013"/>
            <a:ext cx="1857375" cy="2714625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B0F0">
                <a:alpha val="1490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252" name="圆角矩形 22"/>
          <p:cNvSpPr>
            <a:spLocks noChangeArrowheads="1"/>
          </p:cNvSpPr>
          <p:nvPr/>
        </p:nvSpPr>
        <p:spPr bwMode="auto">
          <a:xfrm>
            <a:off x="177800" y="1123950"/>
            <a:ext cx="1857375" cy="500063"/>
          </a:xfrm>
          <a:prstGeom prst="roundRect">
            <a:avLst>
              <a:gd name="adj" fmla="val 4343"/>
            </a:avLst>
          </a:prstGeom>
          <a:solidFill>
            <a:srgbClr val="00B0F0">
              <a:alpha val="52156"/>
            </a:srgbClr>
          </a:solidFill>
          <a:ln w="25400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253" name="TextBox 24"/>
          <p:cNvSpPr>
            <a:spLocks noChangeArrowheads="1"/>
          </p:cNvSpPr>
          <p:nvPr/>
        </p:nvSpPr>
        <p:spPr bwMode="auto">
          <a:xfrm>
            <a:off x="315913" y="1160463"/>
            <a:ext cx="165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极性分类</a:t>
            </a:r>
          </a:p>
        </p:txBody>
      </p:sp>
      <p:sp>
        <p:nvSpPr>
          <p:cNvPr id="10254" name="TextBox 29"/>
          <p:cNvSpPr>
            <a:spLocks noChangeArrowheads="1"/>
          </p:cNvSpPr>
          <p:nvPr/>
        </p:nvSpPr>
        <p:spPr bwMode="auto">
          <a:xfrm>
            <a:off x="279400" y="1981200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情感词典方法</a:t>
            </a:r>
            <a:endParaRPr lang="zh-CN" altLang="en-US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10255" name="TextBox 30"/>
          <p:cNvSpPr>
            <a:spLocks noChangeArrowheads="1"/>
          </p:cNvSpPr>
          <p:nvPr/>
        </p:nvSpPr>
        <p:spPr bwMode="auto">
          <a:xfrm>
            <a:off x="279400" y="2695575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特征共现方法</a:t>
            </a:r>
          </a:p>
        </p:txBody>
      </p:sp>
      <p:sp>
        <p:nvSpPr>
          <p:cNvPr id="10256" name="TextBox 31"/>
          <p:cNvSpPr>
            <a:spLocks noChangeArrowheads="1"/>
          </p:cNvSpPr>
          <p:nvPr/>
        </p:nvSpPr>
        <p:spPr bwMode="auto">
          <a:xfrm>
            <a:off x="279400" y="3409950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sym typeface="宋体" pitchFamily="2" charset="-122"/>
              </a:rPr>
              <a:t>机器学习方法</a:t>
            </a:r>
            <a:endParaRPr lang="zh-CN" altLang="en-US">
              <a:sym typeface="Calibri" pitchFamily="34" charset="0"/>
            </a:endParaRPr>
          </a:p>
        </p:txBody>
      </p:sp>
      <p:sp>
        <p:nvSpPr>
          <p:cNvPr id="10257" name="同心圆 6"/>
          <p:cNvSpPr>
            <a:spLocks noChangeArrowheads="1"/>
          </p:cNvSpPr>
          <p:nvPr/>
        </p:nvSpPr>
        <p:spPr bwMode="auto">
          <a:xfrm>
            <a:off x="1000125" y="1571625"/>
            <a:ext cx="1160463" cy="11604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13" y="10800"/>
                </a:moveTo>
                <a:cubicBezTo>
                  <a:pt x="3513" y="14824"/>
                  <a:pt x="6776" y="18087"/>
                  <a:pt x="10800" y="18087"/>
                </a:cubicBezTo>
                <a:cubicBezTo>
                  <a:pt x="14824" y="18087"/>
                  <a:pt x="18087" y="14824"/>
                  <a:pt x="18087" y="10800"/>
                </a:cubicBezTo>
                <a:cubicBezTo>
                  <a:pt x="18087" y="6776"/>
                  <a:pt x="14824" y="3513"/>
                  <a:pt x="10800" y="3513"/>
                </a:cubicBezTo>
                <a:cubicBezTo>
                  <a:pt x="6776" y="3513"/>
                  <a:pt x="3513" y="6776"/>
                  <a:pt x="3513" y="10800"/>
                </a:cubicBezTo>
                <a:close/>
              </a:path>
            </a:pathLst>
          </a:cu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rotWithShape="1">
          <a:blip xmlns:r="http://schemas.openxmlformats.org/officeDocument/2006/relationships" r:embed="rId1"/>
          <a:stretch>
            <a:fillRect l="-1060" t="-855" b="-488"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>
            <a:noFill/>
          </a:defRPr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157260904</TotalTime>
  <Pages>0</Pages>
  <Words>1888</Words>
  <Characters>0</Characters>
  <Application>Microsoft Office PowerPoint</Application>
  <DocSecurity>0</DocSecurity>
  <PresentationFormat>全屏显示(4:3)</PresentationFormat>
  <Lines>0</Lines>
  <Paragraphs>540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kingsoft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rachel</dc:creator>
  <cp:lastModifiedBy>xsongx</cp:lastModifiedBy>
  <cp:revision>299</cp:revision>
  <cp:lastPrinted>1899-12-30T00:00:00Z</cp:lastPrinted>
  <dcterms:created xsi:type="dcterms:W3CDTF">2011-05-23T11:01:47Z</dcterms:created>
  <dcterms:modified xsi:type="dcterms:W3CDTF">2014-12-05T15:14:35Z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2052-6.6.0.2838</vt:lpwstr>
  </property>
</Properties>
</file>